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30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5"/>
  </p:notesMasterIdLst>
  <p:handoutMasterIdLst>
    <p:handoutMasterId r:id="rId36"/>
  </p:handoutMasterIdLst>
  <p:sldIdLst>
    <p:sldId id="258" r:id="rId4"/>
    <p:sldId id="335" r:id="rId5"/>
    <p:sldId id="382" r:id="rId6"/>
    <p:sldId id="383" r:id="rId7"/>
    <p:sldId id="406" r:id="rId8"/>
    <p:sldId id="657" r:id="rId9"/>
    <p:sldId id="393" r:id="rId10"/>
    <p:sldId id="394" r:id="rId11"/>
    <p:sldId id="397" r:id="rId12"/>
    <p:sldId id="396" r:id="rId13"/>
    <p:sldId id="395" r:id="rId14"/>
    <p:sldId id="399" r:id="rId15"/>
    <p:sldId id="400" r:id="rId16"/>
    <p:sldId id="401" r:id="rId17"/>
    <p:sldId id="405" r:id="rId18"/>
    <p:sldId id="388" r:id="rId19"/>
    <p:sldId id="389" r:id="rId20"/>
    <p:sldId id="384" r:id="rId21"/>
    <p:sldId id="390" r:id="rId22"/>
    <p:sldId id="407" r:id="rId23"/>
    <p:sldId id="658" r:id="rId24"/>
    <p:sldId id="659" r:id="rId25"/>
    <p:sldId id="403" r:id="rId26"/>
    <p:sldId id="392" r:id="rId27"/>
    <p:sldId id="381" r:id="rId28"/>
    <p:sldId id="372" r:id="rId29"/>
    <p:sldId id="377" r:id="rId30"/>
    <p:sldId id="375" r:id="rId31"/>
    <p:sldId id="378" r:id="rId32"/>
    <p:sldId id="380" r:id="rId33"/>
    <p:sldId id="379" r:id="rId34"/>
  </p:sldIdLst>
  <p:sldSz cx="9144000" cy="6858000" type="screen4x3"/>
  <p:notesSz cx="6854825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1" userDrawn="1">
          <p15:clr>
            <a:srgbClr val="A4A3A4"/>
          </p15:clr>
        </p15:guide>
        <p15:guide id="2" pos="215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ndi Mato" initials="EM" lastIdx="5" clrIdx="0"/>
  <p:cmAuthor id="1" name="Lovely Umayam" initials="LU" lastIdx="1" clrIdx="1"/>
  <p:cmAuthor id="2" name="Jacqueline Kempfer" initials="JK" lastIdx="1" clrIdx="2">
    <p:extLst>
      <p:ext uri="{19B8F6BF-5375-455C-9EA6-DF929625EA0E}">
        <p15:presenceInfo xmlns:p15="http://schemas.microsoft.com/office/powerpoint/2012/main" userId="S-1-5-21-796845957-448539723-682003330-10390" providerId="AD"/>
      </p:ext>
    </p:extLst>
  </p:cmAuthor>
  <p:cmAuthor id="3" name="Debra Decker" initials="DD" lastIdx="0" clrIdx="3">
    <p:extLst>
      <p:ext uri="{19B8F6BF-5375-455C-9EA6-DF929625EA0E}">
        <p15:presenceInfo xmlns:p15="http://schemas.microsoft.com/office/powerpoint/2012/main" userId="S-1-5-21-796845957-448539723-682003330-96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BB7"/>
    <a:srgbClr val="D9D5BD"/>
    <a:srgbClr val="EEECE1"/>
    <a:srgbClr val="A4DFA1"/>
    <a:srgbClr val="ACD8E6"/>
    <a:srgbClr val="FFD85D"/>
    <a:srgbClr val="898989"/>
    <a:srgbClr val="454545"/>
    <a:srgbClr val="F1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71B5E8-CE2A-4ED9-BC08-50D094334D6F}" v="1" dt="2023-12-10T02:27:54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02" autoAdjust="0"/>
    <p:restoredTop sz="83172" autoAdjust="0"/>
  </p:normalViewPr>
  <p:slideViewPr>
    <p:cSldViewPr>
      <p:cViewPr varScale="1">
        <p:scale>
          <a:sx n="38" d="100"/>
          <a:sy n="38" d="100"/>
        </p:scale>
        <p:origin x="11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4"/>
    </p:cViewPr>
  </p:sorterViewPr>
  <p:notesViewPr>
    <p:cSldViewPr>
      <p:cViewPr>
        <p:scale>
          <a:sx n="88" d="100"/>
          <a:sy n="88" d="100"/>
        </p:scale>
        <p:origin x="1900" y="-552"/>
      </p:cViewPr>
      <p:guideLst>
        <p:guide orient="horz" pos="2911"/>
        <p:guide pos="215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424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2815" y="0"/>
            <a:ext cx="2970424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197C9-8F73-470A-88C9-DC9E324D178E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192"/>
            <a:ext cx="2970424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2815" y="8777192"/>
            <a:ext cx="2970424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A4D9F-4B17-4FEF-9220-2CB55DBE70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1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424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2815" y="0"/>
            <a:ext cx="2970424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255CC-9277-7E41-81EC-7D2B132B60F8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3738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83" y="4389398"/>
            <a:ext cx="5483860" cy="4158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2970424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2815" y="8777192"/>
            <a:ext cx="2970424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3095E-E3CA-584A-A2E6-7B56C5991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6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9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63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9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15950"/>
            <a:ext cx="4619625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85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553BF-149E-4AF6-9765-D1A7D65A0170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4800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7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2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2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095E-E3CA-584A-A2E6-7B56C59914B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6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50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15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72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5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85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5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45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9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49"/>
            <a:ext cx="2133600" cy="365125"/>
          </a:xfrm>
        </p:spPr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94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77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85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2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62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8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11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48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11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09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10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87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23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8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2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6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1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6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4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25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44" y="6387743"/>
            <a:ext cx="1616876" cy="2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4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85000"/>
              </a:schemeClr>
            </a:gs>
            <a:gs pos="3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BE881-D7B8-469A-B016-BCBAB50407B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2B27D-6164-42B3-AF61-56EEABF730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6379719"/>
            <a:ext cx="1679765" cy="2977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7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75000"/>
              </a:schemeClr>
            </a:gs>
            <a:gs pos="3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6F5D5-56B3-46DA-9A78-4BF754496FD7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5F65F-B628-4E05-AFBA-39EC479588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8" b="50000"/>
          <a:stretch/>
        </p:blipFill>
        <p:spPr>
          <a:xfrm>
            <a:off x="2098198" y="6123398"/>
            <a:ext cx="7046659" cy="734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3399"/>
            <a:ext cx="2098198" cy="73460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57" y="6123398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23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spi.org.au/cybernorms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dir.org/projects/support-oewg-and-gge-0" TargetMode="External"/><Relationship Id="rId2" Type="http://schemas.openxmlformats.org/officeDocument/2006/relationships/hyperlink" Target="https://unidir.org/cpp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ont.un-arm.org/wp-content/uploads/2020/10/joint-contribution-poa-future-of-cyber-discussions-at-un-10-08-2020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nybrook.edu/commcms/wicked-problem/about/What-is-a-wicked-problem#:~:text=As%20described%20by%20Rittel%20and,false%2C%20only%20good%20or%20ba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so.org/obp/ui/#iso:std:iso:31000:ed-2:v1:en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cdcoe.org/incyder-articles/2015-un-gge-report-major-players-recommending-norms-of-behaviour-highlighting-aspects-of-international-law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o.org/obp/ui/#iso:std:iso:31000:ed-2:v1: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52400"/>
            <a:ext cx="8623471" cy="28220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4800" b="1" kern="0" dirty="0">
                <a:solidFill>
                  <a:srgbClr val="0226A6"/>
                </a:solidFill>
                <a:effectLst/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Taking [some of] the Wicked out of the Cyber Problem</a:t>
            </a:r>
          </a:p>
          <a:p>
            <a:pPr marL="0" marR="0" algn="ctr"/>
            <a:r>
              <a:rPr lang="en-US" sz="2400" i="1" kern="0" dirty="0">
                <a:solidFill>
                  <a:srgbClr val="0226A6"/>
                </a:solidFill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Society for Risk Analysis </a:t>
            </a:r>
            <a:r>
              <a:rPr lang="en-US" sz="2400" i="1" kern="0" dirty="0">
                <a:solidFill>
                  <a:srgbClr val="0226A6"/>
                </a:solidFill>
                <a:effectLst/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Annual Meeting</a:t>
            </a:r>
          </a:p>
          <a:p>
            <a:pPr marL="0" marR="0" algn="ctr"/>
            <a:r>
              <a:rPr lang="en-US" sz="2400" i="1" kern="0" dirty="0">
                <a:solidFill>
                  <a:srgbClr val="0226A6"/>
                </a:solidFill>
                <a:effectLst/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Roundtable Discussion</a:t>
            </a:r>
          </a:p>
          <a:p>
            <a:pPr marL="0" marR="0" algn="ctr"/>
            <a:r>
              <a:rPr lang="en-US" i="1" kern="0" dirty="0">
                <a:solidFill>
                  <a:srgbClr val="0226A6"/>
                </a:solidFill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13 December 2023</a:t>
            </a:r>
            <a:endParaRPr lang="en-US" sz="40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C7C53-3877-1D72-229B-78A84ECD6944}"/>
              </a:ext>
            </a:extLst>
          </p:cNvPr>
          <p:cNvSpPr txBox="1"/>
          <p:nvPr/>
        </p:nvSpPr>
        <p:spPr>
          <a:xfrm>
            <a:off x="381001" y="3097564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Moderator: </a:t>
            </a:r>
            <a:r>
              <a:rPr lang="en-US" sz="2000" b="1" dirty="0">
                <a:solidFill>
                  <a:schemeClr val="tx2"/>
                </a:solidFill>
              </a:rPr>
              <a:t>Debra Decker, Stimson Center</a:t>
            </a:r>
          </a:p>
          <a:p>
            <a:pPr algn="ctr"/>
            <a:r>
              <a:rPr lang="en-US" sz="2800" b="1" i="1" dirty="0">
                <a:solidFill>
                  <a:schemeClr val="tx2"/>
                </a:solidFill>
              </a:rPr>
              <a:t>Panelists:</a:t>
            </a:r>
            <a:endParaRPr lang="en-US" b="1" i="1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Rosa Celerio, George Washington University Law School, International Law Program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Christopher Ford, Hoover Institution </a:t>
            </a:r>
            <a:r>
              <a:rPr lang="en-US" sz="2400" b="1" i="1" dirty="0">
                <a:solidFill>
                  <a:schemeClr val="tx2"/>
                </a:solidFill>
              </a:rPr>
              <a:t>(recorded)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Fabio Massacci, University of Trento, Vrije Universiteit of Amsterdam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Unal Tatar, State University of New York-Albany</a:t>
            </a:r>
            <a:endParaRPr lang="en-US" sz="11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68F-1FCC-47FE-FCF0-011F7CF6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 Look at Liability Laws</a:t>
            </a:r>
            <a:endParaRPr lang="en-NL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8E47F79-10DD-9C90-C1FC-0BA797497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858438"/>
              </p:ext>
            </p:extLst>
          </p:nvPr>
        </p:nvGraphicFramePr>
        <p:xfrm>
          <a:off x="457200" y="1600200"/>
          <a:ext cx="80010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739379696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4112774053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937617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happens if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Code of Hammurabi </a:t>
                      </a:r>
                    </a:p>
                    <a:p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(ca. 1780 B.C.)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478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a [builder] did not properly construct the house for a fellow [ . . . ] and a wall fell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that builder shall make that wall sound using his own silver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255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the house fell and it ruins goods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[the builder]  shall make compensation for all that has been ruined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01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the builder wants to change the walls or close a window after the sale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unthinkable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045737"/>
                  </a:ext>
                </a:extLst>
              </a:tr>
            </a:tbl>
          </a:graphicData>
        </a:graphic>
      </p:graphicFrame>
      <p:pic>
        <p:nvPicPr>
          <p:cNvPr id="5" name="Picture 4" descr="A white t with holes on it">
            <a:extLst>
              <a:ext uri="{FF2B5EF4-FFF2-40B4-BE49-F238E27FC236}">
                <a16:creationId xmlns:a16="http://schemas.microsoft.com/office/drawing/2014/main" id="{912767E4-7E8E-0489-CF34-426AF008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96" y="6225490"/>
            <a:ext cx="713130" cy="554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F9FBBF-A826-1EE2-FF80-98FA16D6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661" y="6225490"/>
            <a:ext cx="378538" cy="642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1B358F-FA6D-0A21-8872-26C7EF72D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3" y="6267628"/>
            <a:ext cx="636018" cy="523392"/>
          </a:xfrm>
          <a:prstGeom prst="rect">
            <a:avLst/>
          </a:prstGeom>
        </p:spPr>
      </p:pic>
      <p:pic>
        <p:nvPicPr>
          <p:cNvPr id="8" name="image4.png">
            <a:extLst>
              <a:ext uri="{FF2B5EF4-FFF2-40B4-BE49-F238E27FC236}">
                <a16:creationId xmlns:a16="http://schemas.microsoft.com/office/drawing/2014/main" id="{BE40D4D0-A36E-339F-66F5-D29DF9F3B5C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24517" y="6277739"/>
            <a:ext cx="632948" cy="523392"/>
          </a:xfrm>
          <a:prstGeom prst="rect">
            <a:avLst/>
          </a:prstGeom>
          <a:ln/>
        </p:spPr>
      </p:pic>
      <p:pic>
        <p:nvPicPr>
          <p:cNvPr id="9" name="Picture 8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B3515060-F195-9454-04EE-DEE8AB8B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02" y="6258587"/>
            <a:ext cx="574208" cy="554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47DBA-B51F-CE08-6BA0-46B65E099E50}"/>
              </a:ext>
            </a:extLst>
          </p:cNvPr>
          <p:cNvSpPr txBox="1"/>
          <p:nvPr/>
        </p:nvSpPr>
        <p:spPr>
          <a:xfrm>
            <a:off x="381000" y="6400800"/>
            <a:ext cx="50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 partly supported by the NWO and the European Union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92851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68F-1FCC-47FE-FCF0-011F7CF6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 Look at Liability Laws </a:t>
            </a:r>
            <a:endParaRPr lang="en-NL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8E47F79-10DD-9C90-C1FC-0BA797497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018951"/>
              </p:ext>
            </p:extLst>
          </p:nvPr>
        </p:nvGraphicFramePr>
        <p:xfrm>
          <a:off x="457200" y="1600200"/>
          <a:ext cx="80010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739379696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4112774053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937617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happens if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Code of Hammurabi </a:t>
                      </a:r>
                    </a:p>
                    <a:p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(ca. 1780 B.C.)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Code of IT Industry </a:t>
                      </a:r>
                    </a:p>
                    <a:p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(2023 A.D.)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478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a [builder] did not properly construct the house for a fellow [ . . . ] and a wall fell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that builder shall make that wall sound using his own silver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that builder will suggest another house he built and that fellow should pay to move one’s goods to the other house.	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255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the house fell and it ruins goods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[the builder]  shall make compensation for all that has been ruined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unthinkable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01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the builder wants to change the walls or close a window after the sale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unthinkable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the fellow shall adapt to the new house at one’s own expenses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045737"/>
                  </a:ext>
                </a:extLst>
              </a:tr>
            </a:tbl>
          </a:graphicData>
        </a:graphic>
      </p:graphicFrame>
      <p:pic>
        <p:nvPicPr>
          <p:cNvPr id="5" name="Picture 4" descr="A white t with holes on it">
            <a:extLst>
              <a:ext uri="{FF2B5EF4-FFF2-40B4-BE49-F238E27FC236}">
                <a16:creationId xmlns:a16="http://schemas.microsoft.com/office/drawing/2014/main" id="{912767E4-7E8E-0489-CF34-426AF008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96" y="6225490"/>
            <a:ext cx="713130" cy="554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F9FBBF-A826-1EE2-FF80-98FA16D6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661" y="6225490"/>
            <a:ext cx="378538" cy="642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1B358F-FA6D-0A21-8872-26C7EF72D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3" y="6267628"/>
            <a:ext cx="636018" cy="523392"/>
          </a:xfrm>
          <a:prstGeom prst="rect">
            <a:avLst/>
          </a:prstGeom>
        </p:spPr>
      </p:pic>
      <p:pic>
        <p:nvPicPr>
          <p:cNvPr id="8" name="image4.png">
            <a:extLst>
              <a:ext uri="{FF2B5EF4-FFF2-40B4-BE49-F238E27FC236}">
                <a16:creationId xmlns:a16="http://schemas.microsoft.com/office/drawing/2014/main" id="{BE40D4D0-A36E-339F-66F5-D29DF9F3B5C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24517" y="6277739"/>
            <a:ext cx="632948" cy="523392"/>
          </a:xfrm>
          <a:prstGeom prst="rect">
            <a:avLst/>
          </a:prstGeom>
          <a:ln/>
        </p:spPr>
      </p:pic>
      <p:pic>
        <p:nvPicPr>
          <p:cNvPr id="9" name="Picture 8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B3515060-F195-9454-04EE-DEE8AB8B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02" y="6258587"/>
            <a:ext cx="574208" cy="554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47DBA-B51F-CE08-6BA0-46B65E099E50}"/>
              </a:ext>
            </a:extLst>
          </p:cNvPr>
          <p:cNvSpPr txBox="1"/>
          <p:nvPr/>
        </p:nvSpPr>
        <p:spPr>
          <a:xfrm>
            <a:off x="381000" y="6400800"/>
            <a:ext cx="50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 partly supported by the NWO and the European Union</a:t>
            </a:r>
            <a:endParaRPr lang="en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E31F8-0378-61AA-9462-5A7B5E8A9734}"/>
              </a:ext>
            </a:extLst>
          </p:cNvPr>
          <p:cNvSpPr txBox="1"/>
          <p:nvPr/>
        </p:nvSpPr>
        <p:spPr>
          <a:xfrm>
            <a:off x="173340" y="5547210"/>
            <a:ext cx="859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Fabio Massacci, Giorgio di </a:t>
            </a:r>
            <a:r>
              <a:rPr lang="en-US" sz="1400" dirty="0" err="1"/>
              <a:t>Tizio</a:t>
            </a:r>
            <a:r>
              <a:rPr lang="en-US" sz="1400" dirty="0"/>
              <a:t>. Are Software Updates Useless against Advanced Persistent Threats? Communications of the ACM 66(1):31–33. https://doi.org/10.1145/3571452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85319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68F-1FCC-47FE-FCF0-011F7CF6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the New Regulatory Effort </a:t>
            </a:r>
            <a:endParaRPr lang="en-NL" dirty="0"/>
          </a:p>
        </p:txBody>
      </p:sp>
      <p:pic>
        <p:nvPicPr>
          <p:cNvPr id="5" name="Picture 4" descr="A white t with holes on it">
            <a:extLst>
              <a:ext uri="{FF2B5EF4-FFF2-40B4-BE49-F238E27FC236}">
                <a16:creationId xmlns:a16="http://schemas.microsoft.com/office/drawing/2014/main" id="{912767E4-7E8E-0489-CF34-426AF008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96" y="6225490"/>
            <a:ext cx="713130" cy="554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F9FBBF-A826-1EE2-FF80-98FA16D6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661" y="6225490"/>
            <a:ext cx="378538" cy="642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1B358F-FA6D-0A21-8872-26C7EF72D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3" y="6267628"/>
            <a:ext cx="636018" cy="523392"/>
          </a:xfrm>
          <a:prstGeom prst="rect">
            <a:avLst/>
          </a:prstGeom>
        </p:spPr>
      </p:pic>
      <p:pic>
        <p:nvPicPr>
          <p:cNvPr id="8" name="image4.png">
            <a:extLst>
              <a:ext uri="{FF2B5EF4-FFF2-40B4-BE49-F238E27FC236}">
                <a16:creationId xmlns:a16="http://schemas.microsoft.com/office/drawing/2014/main" id="{BE40D4D0-A36E-339F-66F5-D29DF9F3B5C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24517" y="6277739"/>
            <a:ext cx="632948" cy="523392"/>
          </a:xfrm>
          <a:prstGeom prst="rect">
            <a:avLst/>
          </a:prstGeom>
          <a:ln/>
        </p:spPr>
      </p:pic>
      <p:pic>
        <p:nvPicPr>
          <p:cNvPr id="9" name="Picture 8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B3515060-F195-9454-04EE-DEE8AB8B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02" y="6258587"/>
            <a:ext cx="574208" cy="554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47DBA-B51F-CE08-6BA0-46B65E099E50}"/>
              </a:ext>
            </a:extLst>
          </p:cNvPr>
          <p:cNvSpPr txBox="1"/>
          <p:nvPr/>
        </p:nvSpPr>
        <p:spPr>
          <a:xfrm>
            <a:off x="381000" y="6400800"/>
            <a:ext cx="50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 partly supported by the NWO and the European Union</a:t>
            </a:r>
            <a:endParaRPr lang="en-NL" sz="14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B791C1D-3B06-30AF-8F19-C4A32FDF2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17638"/>
            <a:ext cx="8305800" cy="470852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EU Cyber Resilience Act</a:t>
            </a:r>
          </a:p>
          <a:p>
            <a:pPr lvl="1"/>
            <a:r>
              <a:rPr lang="en-US" sz="2000" dirty="0"/>
              <a:t>Just Agreed December 1</a:t>
            </a:r>
            <a:r>
              <a:rPr lang="en-US" sz="2000" baseline="30000" dirty="0"/>
              <a:t>st</a:t>
            </a:r>
            <a:r>
              <a:rPr lang="en-US" sz="2000" dirty="0"/>
              <a:t> by EU Commission, Council and Parliament</a:t>
            </a:r>
          </a:p>
          <a:p>
            <a:r>
              <a:rPr lang="en-US" sz="2400" dirty="0"/>
              <a:t>Obligations for manufacturers &amp; importers of “products with digital elements” (“PDEs)</a:t>
            </a:r>
          </a:p>
          <a:p>
            <a:pPr lvl="1"/>
            <a:r>
              <a:rPr lang="en-US" sz="2000" dirty="0"/>
              <a:t>Before</a:t>
            </a:r>
          </a:p>
          <a:p>
            <a:pPr lvl="2"/>
            <a:r>
              <a:rPr lang="en-US" sz="1700" dirty="0"/>
              <a:t>Designing PDEs to meet essential cybersecurity requirements</a:t>
            </a:r>
          </a:p>
          <a:p>
            <a:pPr lvl="2"/>
            <a:r>
              <a:rPr lang="en-US" sz="1700" dirty="0"/>
              <a:t>Submitting PDEs to conformity assessments.</a:t>
            </a:r>
          </a:p>
          <a:p>
            <a:pPr lvl="1"/>
            <a:r>
              <a:rPr lang="en-US" sz="2000" dirty="0"/>
              <a:t>After</a:t>
            </a:r>
          </a:p>
          <a:p>
            <a:pPr lvl="2"/>
            <a:r>
              <a:rPr lang="en-US" sz="1700" dirty="0"/>
              <a:t>Notifying identified vulnerabilities to national cybersecurity authority &amp; entity that maintains the vulnerable PDE</a:t>
            </a:r>
          </a:p>
          <a:p>
            <a:pPr lvl="2"/>
            <a:r>
              <a:rPr lang="en-US" sz="1700" dirty="0"/>
              <a:t>Notifying severe incidents to ENISA, national cybersecurity authority, and users of PDE.</a:t>
            </a:r>
          </a:p>
          <a:p>
            <a:r>
              <a:rPr lang="en-US" sz="2400" dirty="0"/>
              <a:t>Similar clauses in Artificial Intelligence Act</a:t>
            </a:r>
          </a:p>
          <a:p>
            <a:r>
              <a:rPr lang="en-US" sz="2400" dirty="0"/>
              <a:t>Similar idea in Biden’s Executive Order 2021</a:t>
            </a:r>
          </a:p>
          <a:p>
            <a:r>
              <a:rPr lang="en-US" sz="2400" dirty="0"/>
              <a:t>Major problem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do NOT account for the true nature of modern software and its 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821890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68F-1FCC-47FE-FCF0-011F7CF6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believe software is…</a:t>
            </a:r>
            <a:endParaRPr lang="en-NL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80D8DC2-9DB8-6042-BA2F-F13EE4F53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97" y="1732624"/>
            <a:ext cx="8610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IF software were a large BUT otherwise tame animal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it would have been easy to control it</a:t>
            </a:r>
            <a:endParaRPr lang="en-NL" dirty="0"/>
          </a:p>
        </p:txBody>
      </p:sp>
      <p:pic>
        <p:nvPicPr>
          <p:cNvPr id="5" name="Picture 4" descr="A white t with holes on it">
            <a:extLst>
              <a:ext uri="{FF2B5EF4-FFF2-40B4-BE49-F238E27FC236}">
                <a16:creationId xmlns:a16="http://schemas.microsoft.com/office/drawing/2014/main" id="{912767E4-7E8E-0489-CF34-426AF008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96" y="6225490"/>
            <a:ext cx="713130" cy="554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F9FBBF-A826-1EE2-FF80-98FA16D6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661" y="6225490"/>
            <a:ext cx="378538" cy="642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1B358F-FA6D-0A21-8872-26C7EF72D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3" y="6267628"/>
            <a:ext cx="636018" cy="523392"/>
          </a:xfrm>
          <a:prstGeom prst="rect">
            <a:avLst/>
          </a:prstGeom>
        </p:spPr>
      </p:pic>
      <p:pic>
        <p:nvPicPr>
          <p:cNvPr id="8" name="image4.png">
            <a:extLst>
              <a:ext uri="{FF2B5EF4-FFF2-40B4-BE49-F238E27FC236}">
                <a16:creationId xmlns:a16="http://schemas.microsoft.com/office/drawing/2014/main" id="{BE40D4D0-A36E-339F-66F5-D29DF9F3B5C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24517" y="6277739"/>
            <a:ext cx="632948" cy="523392"/>
          </a:xfrm>
          <a:prstGeom prst="rect">
            <a:avLst/>
          </a:prstGeom>
          <a:ln/>
        </p:spPr>
      </p:pic>
      <p:pic>
        <p:nvPicPr>
          <p:cNvPr id="9" name="Picture 8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B3515060-F195-9454-04EE-DEE8AB8B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02" y="6258587"/>
            <a:ext cx="574208" cy="554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47DBA-B51F-CE08-6BA0-46B65E099E50}"/>
              </a:ext>
            </a:extLst>
          </p:cNvPr>
          <p:cNvSpPr txBox="1"/>
          <p:nvPr/>
        </p:nvSpPr>
        <p:spPr>
          <a:xfrm>
            <a:off x="381000" y="6400800"/>
            <a:ext cx="50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 partly supported by the NWO and the European Union</a:t>
            </a:r>
            <a:endParaRPr lang="en-NL" sz="1400" dirty="0"/>
          </a:p>
        </p:txBody>
      </p:sp>
      <p:pic>
        <p:nvPicPr>
          <p:cNvPr id="33" name="Picture 32" descr="A cartoon of a dinosaur&#10;&#10;Description automatically generated">
            <a:extLst>
              <a:ext uri="{FF2B5EF4-FFF2-40B4-BE49-F238E27FC236}">
                <a16:creationId xmlns:a16="http://schemas.microsoft.com/office/drawing/2014/main" id="{9249511D-C8A0-B424-A570-BC355EF4C7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8" y="2362200"/>
            <a:ext cx="7700396" cy="29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5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68F-1FCC-47FE-FCF0-011F7CF6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software really is…</a:t>
            </a:r>
            <a:endParaRPr lang="en-NL" dirty="0"/>
          </a:p>
        </p:txBody>
      </p:sp>
      <p:pic>
        <p:nvPicPr>
          <p:cNvPr id="5" name="Picture 4" descr="A white t with holes on it">
            <a:extLst>
              <a:ext uri="{FF2B5EF4-FFF2-40B4-BE49-F238E27FC236}">
                <a16:creationId xmlns:a16="http://schemas.microsoft.com/office/drawing/2014/main" id="{912767E4-7E8E-0489-CF34-426AF008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96" y="6225490"/>
            <a:ext cx="713130" cy="554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F9FBBF-A826-1EE2-FF80-98FA16D6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661" y="6225490"/>
            <a:ext cx="378538" cy="642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1B358F-FA6D-0A21-8872-26C7EF72D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3" y="6267628"/>
            <a:ext cx="636018" cy="523392"/>
          </a:xfrm>
          <a:prstGeom prst="rect">
            <a:avLst/>
          </a:prstGeom>
        </p:spPr>
      </p:pic>
      <p:pic>
        <p:nvPicPr>
          <p:cNvPr id="8" name="image4.png">
            <a:extLst>
              <a:ext uri="{FF2B5EF4-FFF2-40B4-BE49-F238E27FC236}">
                <a16:creationId xmlns:a16="http://schemas.microsoft.com/office/drawing/2014/main" id="{BE40D4D0-A36E-339F-66F5-D29DF9F3B5C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24517" y="6277739"/>
            <a:ext cx="632948" cy="523392"/>
          </a:xfrm>
          <a:prstGeom prst="rect">
            <a:avLst/>
          </a:prstGeom>
          <a:ln/>
        </p:spPr>
      </p:pic>
      <p:pic>
        <p:nvPicPr>
          <p:cNvPr id="9" name="Picture 8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B3515060-F195-9454-04EE-DEE8AB8B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02" y="6258587"/>
            <a:ext cx="574208" cy="554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47DBA-B51F-CE08-6BA0-46B65E099E50}"/>
              </a:ext>
            </a:extLst>
          </p:cNvPr>
          <p:cNvSpPr txBox="1"/>
          <p:nvPr/>
        </p:nvSpPr>
        <p:spPr>
          <a:xfrm>
            <a:off x="381000" y="6400800"/>
            <a:ext cx="50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 partly supported by the NWO and the European Union</a:t>
            </a:r>
            <a:endParaRPr lang="en-NL" sz="14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041B9A9-E964-298D-4BA3-654E4337C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(un)fortunately, it is an aggregation of several components from a variety of supply chains</a:t>
            </a:r>
            <a:endParaRPr lang="en-NL" dirty="0"/>
          </a:p>
        </p:txBody>
      </p:sp>
      <p:pic>
        <p:nvPicPr>
          <p:cNvPr id="32" name="Picture 31" descr="A person walking a rabbit with a rope&#10;&#10;Description automatically generated">
            <a:extLst>
              <a:ext uri="{FF2B5EF4-FFF2-40B4-BE49-F238E27FC236}">
                <a16:creationId xmlns:a16="http://schemas.microsoft.com/office/drawing/2014/main" id="{0181F2BC-58DB-27E2-AC51-70FF7E7FB1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1" y="3192544"/>
            <a:ext cx="8016318" cy="28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1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68F-1FCC-47FE-FCF0-011F7CF6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1757"/>
            <a:ext cx="8229600" cy="1143000"/>
          </a:xfrm>
        </p:spPr>
        <p:txBody>
          <a:bodyPr/>
          <a:lstStyle/>
          <a:p>
            <a:r>
              <a:rPr lang="en-US" dirty="0"/>
              <a:t>The real game…</a:t>
            </a:r>
            <a:endParaRPr lang="en-NL" dirty="0"/>
          </a:p>
        </p:txBody>
      </p:sp>
      <p:pic>
        <p:nvPicPr>
          <p:cNvPr id="5" name="Picture 4" descr="A white t with holes on it">
            <a:extLst>
              <a:ext uri="{FF2B5EF4-FFF2-40B4-BE49-F238E27FC236}">
                <a16:creationId xmlns:a16="http://schemas.microsoft.com/office/drawing/2014/main" id="{912767E4-7E8E-0489-CF34-426AF008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96" y="6225490"/>
            <a:ext cx="713130" cy="554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F9FBBF-A826-1EE2-FF80-98FA16D6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661" y="6225490"/>
            <a:ext cx="378538" cy="642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1B358F-FA6D-0A21-8872-26C7EF72D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3" y="6267628"/>
            <a:ext cx="636018" cy="523392"/>
          </a:xfrm>
          <a:prstGeom prst="rect">
            <a:avLst/>
          </a:prstGeom>
        </p:spPr>
      </p:pic>
      <p:pic>
        <p:nvPicPr>
          <p:cNvPr id="8" name="image4.png">
            <a:extLst>
              <a:ext uri="{FF2B5EF4-FFF2-40B4-BE49-F238E27FC236}">
                <a16:creationId xmlns:a16="http://schemas.microsoft.com/office/drawing/2014/main" id="{BE40D4D0-A36E-339F-66F5-D29DF9F3B5C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24517" y="6277739"/>
            <a:ext cx="632948" cy="523392"/>
          </a:xfrm>
          <a:prstGeom prst="rect">
            <a:avLst/>
          </a:prstGeom>
          <a:ln/>
        </p:spPr>
      </p:pic>
      <p:pic>
        <p:nvPicPr>
          <p:cNvPr id="9" name="Picture 8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B3515060-F195-9454-04EE-DEE8AB8B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02" y="6258587"/>
            <a:ext cx="574208" cy="554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47DBA-B51F-CE08-6BA0-46B65E099E50}"/>
              </a:ext>
            </a:extLst>
          </p:cNvPr>
          <p:cNvSpPr txBox="1"/>
          <p:nvPr/>
        </p:nvSpPr>
        <p:spPr>
          <a:xfrm>
            <a:off x="381000" y="6400800"/>
            <a:ext cx="50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 partly supported by the NWO and the European Union</a:t>
            </a:r>
            <a:endParaRPr lang="en-NL" sz="14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041B9A9-E964-298D-4BA3-654E4337C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attackers, defenders and regulators play entirely different games</a:t>
            </a:r>
            <a:endParaRPr lang="en-NL" dirty="0"/>
          </a:p>
        </p:txBody>
      </p:sp>
      <p:pic>
        <p:nvPicPr>
          <p:cNvPr id="21" name="Picture 20" descr="A video game of a video game&#10;&#10;Description automatically generated">
            <a:extLst>
              <a:ext uri="{FF2B5EF4-FFF2-40B4-BE49-F238E27FC236}">
                <a16:creationId xmlns:a16="http://schemas.microsoft.com/office/drawing/2014/main" id="{02EA7767-5372-A550-68DE-F9A3AFEED0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3" y="2819400"/>
            <a:ext cx="8745074" cy="27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7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6A8BA-DE85-495C-8A97-CDA03879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Attempts to Tame Cyber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AC9B5-64CA-446D-B4DA-5E8AFA540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GFCE, NIST Cyber Framework...- End-user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Vulnerability management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Reduce Threats?! </a:t>
            </a:r>
          </a:p>
          <a:p>
            <a:pPr lvl="1"/>
            <a:r>
              <a:rPr lang="en-US" sz="3300" dirty="0"/>
              <a:t>UN norms for cyberspace</a:t>
            </a:r>
          </a:p>
          <a:p>
            <a:pPr lvl="1"/>
            <a:r>
              <a:rPr lang="en-US" sz="3300" dirty="0"/>
              <a:t>Budapest Convention, possible new cybercrime treaty</a:t>
            </a:r>
          </a:p>
          <a:p>
            <a:pPr lvl="1"/>
            <a:r>
              <a:rPr lang="en-US" sz="3300" dirty="0"/>
              <a:t>Ransomware Initiative</a:t>
            </a:r>
          </a:p>
          <a:p>
            <a:pPr lvl="1"/>
            <a:r>
              <a:rPr lang="en-US" sz="3300" dirty="0"/>
              <a:t>“Defend Forward” collaborations </a:t>
            </a:r>
          </a:p>
          <a:p>
            <a:pPr marL="457200" lvl="1" indent="0">
              <a:buNone/>
            </a:pPr>
            <a:endParaRPr lang="en-US" sz="3200" b="1" dirty="0"/>
          </a:p>
          <a:p>
            <a:pPr marL="457200" lvl="1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1211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6A8BA-DE85-495C-8A97-CDA03879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Attempts to Tame Cyber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AC9B5-64CA-446D-B4DA-5E8AFA540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GFCE, NIST Cyber Framework...- End-user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Vulnerability management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Reduce Threats?! </a:t>
            </a:r>
          </a:p>
          <a:p>
            <a:pPr lvl="1"/>
            <a:r>
              <a:rPr lang="en-US" sz="3300" dirty="0"/>
              <a:t>UN norms for cyberspace</a:t>
            </a:r>
          </a:p>
          <a:p>
            <a:pPr lvl="1"/>
            <a:r>
              <a:rPr lang="en-US" sz="3300" dirty="0"/>
              <a:t>Budapest Convention, possible new cybercrime treaty</a:t>
            </a:r>
          </a:p>
          <a:p>
            <a:pPr lvl="1"/>
            <a:r>
              <a:rPr lang="en-US" sz="3300" dirty="0"/>
              <a:t>Ransomware Initiative</a:t>
            </a:r>
          </a:p>
          <a:p>
            <a:pPr lvl="1"/>
            <a:r>
              <a:rPr lang="en-US" sz="3300" dirty="0"/>
              <a:t>“Defend Forward” collaborations </a:t>
            </a:r>
          </a:p>
          <a:p>
            <a:pPr marL="457200" lvl="1" indent="0">
              <a:buNone/>
            </a:pPr>
            <a:endParaRPr lang="en-US" sz="3200" b="1" dirty="0"/>
          </a:p>
          <a:p>
            <a:pPr marL="457200" lvl="1" indent="0">
              <a:buNone/>
            </a:pPr>
            <a:endParaRPr lang="en-US" sz="3200" b="1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529EA3F-78C2-0523-F2FE-43883CB45533}"/>
              </a:ext>
            </a:extLst>
          </p:cNvPr>
          <p:cNvSpPr/>
          <p:nvPr/>
        </p:nvSpPr>
        <p:spPr>
          <a:xfrm>
            <a:off x="4876800" y="2514600"/>
            <a:ext cx="4038600" cy="2971800"/>
          </a:xfrm>
          <a:prstGeom prst="wedgeRoundRectCallout">
            <a:avLst>
              <a:gd name="adj1" fmla="val -85473"/>
              <a:gd name="adj2" fmla="val 270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Stimson Center </a:t>
            </a:r>
            <a:r>
              <a:rPr lang="en-US" sz="2400" b="1" i="1" dirty="0">
                <a:solidFill>
                  <a:schemeClr val="tx1"/>
                </a:solidFill>
              </a:rPr>
              <a:t>Accountability </a:t>
            </a:r>
            <a:r>
              <a:rPr lang="en-US" sz="2400" b="1" dirty="0">
                <a:solidFill>
                  <a:schemeClr val="tx1"/>
                </a:solidFill>
              </a:rPr>
              <a:t>Project: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What can be learned from management of other areas of international risk to apply to cyberspace?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3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020534-93C9-6589-D1C4-E7DD4688F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" y="76200"/>
            <a:ext cx="8525832" cy="6049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7853EE-4AA6-7FED-EE8F-D41B3E006318}"/>
              </a:ext>
            </a:extLst>
          </p:cNvPr>
          <p:cNvSpPr txBox="1"/>
          <p:nvPr/>
        </p:nvSpPr>
        <p:spPr>
          <a:xfrm>
            <a:off x="6096000" y="4278805"/>
            <a:ext cx="2209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 voluntary norms setting out what states should and should not do in the digital space. </a:t>
            </a:r>
            <a:br>
              <a:rPr lang="en-US" sz="1200" kern="1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Australian Strategic Policy Institute, ASPI</a:t>
            </a:r>
            <a:br>
              <a:rPr lang="en-US" sz="1200" kern="1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https://www.aspi.org.au/cybernorms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250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6A8BA-DE85-495C-8A97-CDA03879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Treaties, Laws, Norms, Codes of Conduct, Standards…Prototypes for Cyber?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AC9B5-64CA-446D-B4DA-5E8AFA540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How get agreement and accountability?</a:t>
            </a:r>
          </a:p>
          <a:p>
            <a:r>
              <a:rPr lang="en-US" dirty="0"/>
              <a:t>Stimson’s deep dives</a:t>
            </a:r>
          </a:p>
          <a:p>
            <a:pPr lvl="1"/>
            <a:r>
              <a:rPr lang="en-US" dirty="0"/>
              <a:t>Ozone - Montreal Protocol</a:t>
            </a:r>
          </a:p>
          <a:p>
            <a:pPr lvl="1"/>
            <a:r>
              <a:rPr lang="en-US" dirty="0"/>
              <a:t>Weapons of Mass Destruction – UN Security Council 1540</a:t>
            </a:r>
          </a:p>
          <a:p>
            <a:pPr lvl="1"/>
            <a:r>
              <a:rPr lang="en-US" dirty="0"/>
              <a:t>Small arms and light weapons - Arms Trade Treaty</a:t>
            </a:r>
          </a:p>
          <a:p>
            <a:pPr lvl="1"/>
            <a:r>
              <a:rPr lang="en-US" dirty="0"/>
              <a:t>Private military/security contractors – </a:t>
            </a:r>
            <a:r>
              <a:rPr lang="en-US" dirty="0" err="1"/>
              <a:t>Montreaux</a:t>
            </a:r>
            <a:r>
              <a:rPr lang="en-US" dirty="0"/>
              <a:t>+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B56C5-FA5E-8989-DEEA-6B304A6F6990}"/>
              </a:ext>
            </a:extLst>
          </p:cNvPr>
          <p:cNvSpPr txBox="1"/>
          <p:nvPr/>
        </p:nvSpPr>
        <p:spPr>
          <a:xfrm rot="11135147" flipV="1">
            <a:off x="6653839" y="2781862"/>
            <a:ext cx="169337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SAMPLE</a:t>
            </a:r>
            <a:endParaRPr lang="en-US" sz="3200" b="1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7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E6DF-5817-4365-84F4-622312B9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Discussion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7B49D-8C31-4AA1-8548-4FB837264581}"/>
              </a:ext>
            </a:extLst>
          </p:cNvPr>
          <p:cNvSpPr txBox="1"/>
          <p:nvPr/>
        </p:nvSpPr>
        <p:spPr>
          <a:xfrm>
            <a:off x="762000" y="1295400"/>
            <a:ext cx="77439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Goal: Consider Better Ways to Manage Cyber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Why Cyber is Wicked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Current Attempts to Manage Cyber Risks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Manage C - Protection and Resilience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Manage V- Vulnerability Management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Manage T- Accountability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Stimson Center’s Accountability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/>
              <a:t>Brainstorming Better Futures: How Get Agreement and Accountability?!</a:t>
            </a:r>
          </a:p>
        </p:txBody>
      </p:sp>
    </p:spTree>
    <p:extLst>
      <p:ext uri="{BB962C8B-B14F-4D97-AF65-F5344CB8AC3E}">
        <p14:creationId xmlns:p14="http://schemas.microsoft.com/office/powerpoint/2010/main" val="3259868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F199-7516-1D42-895C-BFF15797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Treaties, Laws, Norms, Codes of Conduct, Standards for Cyber?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10" name="part2">
            <a:hlinkClick r:id="" action="ppaction://media"/>
            <a:extLst>
              <a:ext uri="{FF2B5EF4-FFF2-40B4-BE49-F238E27FC236}">
                <a16:creationId xmlns:a16="http://schemas.microsoft.com/office/drawing/2014/main" id="{43E9909A-6D16-79C3-7957-21D731B21B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3206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0C4B-BF60-B71A-EEEA-186DC205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Capacity Building &amp; </a:t>
            </a:r>
            <a:br>
              <a:rPr lang="en-US" dirty="0"/>
            </a:br>
            <a:r>
              <a:rPr lang="en-US" dirty="0"/>
              <a:t>Information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2E1BF-1CCD-338C-3ACA-77AF41AF4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i="1" dirty="0"/>
              <a:t>Web of Trust </a:t>
            </a:r>
            <a:r>
              <a:rPr lang="en-US" dirty="0"/>
              <a:t>is the key to information sharing</a:t>
            </a:r>
          </a:p>
          <a:p>
            <a:pPr lvl="1"/>
            <a:r>
              <a:rPr lang="en-US" dirty="0"/>
              <a:t>Regional and International Organizations’ meetings and exercises (e.g., FIRST, APCERT, </a:t>
            </a:r>
            <a:r>
              <a:rPr lang="en-US" dirty="0" err="1"/>
              <a:t>AfricaCERT</a:t>
            </a:r>
            <a:r>
              <a:rPr lang="en-US" dirty="0"/>
              <a:t>, OIC-CERT)</a:t>
            </a:r>
          </a:p>
          <a:p>
            <a:pPr lvl="1"/>
            <a:r>
              <a:rPr lang="en-US" dirty="0"/>
              <a:t>Informal channels may be more effective than formal channels</a:t>
            </a:r>
          </a:p>
          <a:p>
            <a:r>
              <a:rPr lang="en-US" dirty="0"/>
              <a:t>There is no single or “right” way to build a national CSIRT (mission, authority, constituency, parent organization, national security strategy, funding,…)</a:t>
            </a:r>
          </a:p>
          <a:p>
            <a:r>
              <a:rPr lang="en-US" dirty="0"/>
              <a:t>International Capacity Building Efforts</a:t>
            </a:r>
          </a:p>
          <a:p>
            <a:pPr lvl="1"/>
            <a:r>
              <a:rPr lang="en-US" dirty="0"/>
              <a:t>APNIC </a:t>
            </a:r>
            <a:r>
              <a:rPr lang="en-US" dirty="0">
                <a:sym typeface="Wingdings" panose="05000000000000000000" pitchFamily="2" charset="2"/>
              </a:rPr>
              <a:t> Tonga, Vanuatu, Samoa CSIRTS</a:t>
            </a:r>
          </a:p>
          <a:p>
            <a:pPr lvl="1"/>
            <a:r>
              <a:rPr lang="en-US" dirty="0"/>
              <a:t>ITU </a:t>
            </a:r>
            <a:r>
              <a:rPr lang="en-US" dirty="0">
                <a:sym typeface="Wingdings" panose="05000000000000000000" pitchFamily="2" charset="2"/>
              </a:rPr>
              <a:t> Provides resources and supported the establishment of 14 CSIRTS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CMU-SEI (CERT/CC)  via US Vision for Cyberspace and Policy, provides trainings and CSIRT establishment/enhancement support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NATO  SPS Trainings, Workshops, Projects, Exercises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EU Cyber Resilience for Development (Cyber4Dev) Over 5000 people trained via 153 training courses and 250 activities (2018-2022)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64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0C4B-BF60-B71A-EEEA-186DC205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Maturity Models and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2E1BF-1CCD-338C-3ACA-77AF41AF4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Security Incident Management Maturity Model (SIM3) – Open CSIRT Foundation’s tool – TI Certification</a:t>
            </a:r>
          </a:p>
          <a:p>
            <a:r>
              <a:rPr lang="en-US" dirty="0"/>
              <a:t>CREST’s Incident Management Framework</a:t>
            </a:r>
          </a:p>
          <a:p>
            <a:r>
              <a:rPr lang="en-US" dirty="0"/>
              <a:t>National Indexes: </a:t>
            </a:r>
          </a:p>
          <a:p>
            <a:pPr lvl="1"/>
            <a:r>
              <a:rPr lang="en-US" dirty="0"/>
              <a:t>ITU’s Global Cybersecurity Index (22 ind.), </a:t>
            </a:r>
          </a:p>
          <a:p>
            <a:pPr lvl="1"/>
            <a:r>
              <a:rPr lang="en-US" dirty="0"/>
              <a:t>Estonia e-Governance Academy’s National Cybersecurity Index (46 ind.), </a:t>
            </a:r>
          </a:p>
          <a:p>
            <a:pPr lvl="1"/>
            <a:r>
              <a:rPr lang="en-US" dirty="0"/>
              <a:t>Global Cybersecurity Center’s Cybersecurity Capacity Maturity Model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04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68F-1FCC-47FE-FCF0-011F7CF6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Mindset Change Needed</a:t>
            </a:r>
            <a:endParaRPr lang="en-NL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EA96C6-A244-78E8-671D-FB6B6DE74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Many still think as Cyber as “One Asset” under “One Control”, “Our nuclear arsenal” vs “Your nuclear arsenal”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UK latest fighter software updates are not controlled by the UK Army  too complex  directly controlled by US </a:t>
            </a:r>
            <a:r>
              <a:rPr lang="en-US" sz="2000" b="1" i="1" dirty="0">
                <a:sym typeface="Wingdings" panose="05000000000000000000" pitchFamily="2" charset="2"/>
              </a:rPr>
              <a:t>private</a:t>
            </a:r>
            <a:r>
              <a:rPr lang="en-US" sz="2000" dirty="0">
                <a:sym typeface="Wingdings" panose="05000000000000000000" pitchFamily="2" charset="2"/>
              </a:rPr>
              <a:t> manufacturer</a:t>
            </a:r>
            <a:endParaRPr lang="en-US" sz="2000" dirty="0"/>
          </a:p>
          <a:p>
            <a:r>
              <a:rPr lang="en-US" sz="2400" dirty="0"/>
              <a:t>Ancient vs Modern vs Cyber Warfare</a:t>
            </a:r>
          </a:p>
          <a:p>
            <a:pPr lvl="1"/>
            <a:r>
              <a:rPr lang="en-US" sz="2000" dirty="0"/>
              <a:t>Ancient Warfare: each captain was responsible for one’s choice of weapons, paying the salaries of one’s own retinues, allegiance was “flexible” etc. </a:t>
            </a:r>
          </a:p>
          <a:p>
            <a:pPr lvl="1"/>
            <a:r>
              <a:rPr lang="en-US" sz="2000" dirty="0"/>
              <a:t>Modern Warfare: each unit received uniform and equipment based on standard procurements</a:t>
            </a:r>
          </a:p>
          <a:p>
            <a:pPr lvl="2"/>
            <a:r>
              <a:rPr lang="en-US" sz="1900" dirty="0"/>
              <a:t>Might have been poor but was uniform and controlled</a:t>
            </a:r>
          </a:p>
          <a:p>
            <a:pPr lvl="1"/>
            <a:r>
              <a:rPr lang="en-US" sz="2000" dirty="0"/>
              <a:t>Cyber </a:t>
            </a:r>
            <a:r>
              <a:rPr lang="en-US" sz="2000" dirty="0">
                <a:sym typeface="Wingdings" panose="05000000000000000000" pitchFamily="2" charset="2"/>
              </a:rPr>
              <a:t> as ancient mercenary armies with the vengeance of scale...</a:t>
            </a:r>
          </a:p>
          <a:p>
            <a:r>
              <a:rPr lang="en-US" sz="2400" dirty="0">
                <a:sym typeface="Wingdings" panose="05000000000000000000" pitchFamily="2" charset="2"/>
              </a:rPr>
              <a:t>Results are unsurprising - </a:t>
            </a:r>
            <a:r>
              <a:rPr lang="en-US" sz="2400" dirty="0"/>
              <a:t>GAO’s audit 4 Dec 2023 </a:t>
            </a:r>
            <a:endParaRPr lang="en-US" sz="2400" dirty="0">
              <a:sym typeface="Wingdings" panose="05000000000000000000" pitchFamily="2" charset="2"/>
            </a:endParaRPr>
          </a:p>
          <a:p>
            <a:pPr lvl="1"/>
            <a:r>
              <a:rPr lang="en-US" sz="2000" dirty="0"/>
              <a:t>20/23 Federal Agencies failed to meet Biden’s EO at level 3 (all critical covered), </a:t>
            </a:r>
          </a:p>
          <a:p>
            <a:pPr lvl="1"/>
            <a:r>
              <a:rPr lang="en-US" sz="2000" dirty="0"/>
              <a:t>17/23 didn’t move from level 0 (highest criticality not met or partly met)</a:t>
            </a:r>
          </a:p>
        </p:txBody>
      </p:sp>
      <p:pic>
        <p:nvPicPr>
          <p:cNvPr id="5" name="Picture 4" descr="A white t with holes on it">
            <a:extLst>
              <a:ext uri="{FF2B5EF4-FFF2-40B4-BE49-F238E27FC236}">
                <a16:creationId xmlns:a16="http://schemas.microsoft.com/office/drawing/2014/main" id="{912767E4-7E8E-0489-CF34-426AF008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96" y="6225490"/>
            <a:ext cx="713130" cy="554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F9FBBF-A826-1EE2-FF80-98FA16D6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661" y="6225490"/>
            <a:ext cx="378538" cy="642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1B358F-FA6D-0A21-8872-26C7EF72D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3" y="6267628"/>
            <a:ext cx="636018" cy="523392"/>
          </a:xfrm>
          <a:prstGeom prst="rect">
            <a:avLst/>
          </a:prstGeom>
        </p:spPr>
      </p:pic>
      <p:pic>
        <p:nvPicPr>
          <p:cNvPr id="8" name="image4.png">
            <a:extLst>
              <a:ext uri="{FF2B5EF4-FFF2-40B4-BE49-F238E27FC236}">
                <a16:creationId xmlns:a16="http://schemas.microsoft.com/office/drawing/2014/main" id="{BE40D4D0-A36E-339F-66F5-D29DF9F3B5C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24517" y="6277739"/>
            <a:ext cx="632948" cy="523392"/>
          </a:xfrm>
          <a:prstGeom prst="rect">
            <a:avLst/>
          </a:prstGeom>
          <a:ln/>
        </p:spPr>
      </p:pic>
      <p:pic>
        <p:nvPicPr>
          <p:cNvPr id="9" name="Picture 8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B3515060-F195-9454-04EE-DEE8AB8B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02" y="6258587"/>
            <a:ext cx="574208" cy="554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47DBA-B51F-CE08-6BA0-46B65E099E50}"/>
              </a:ext>
            </a:extLst>
          </p:cNvPr>
          <p:cNvSpPr txBox="1"/>
          <p:nvPr/>
        </p:nvSpPr>
        <p:spPr>
          <a:xfrm>
            <a:off x="381000" y="6400800"/>
            <a:ext cx="50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 partly supported by the NWO and the European Union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3431774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6A8BA-DE85-495C-8A97-CDA03879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Discussion: How to Progress Cyber Risk Management?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AC9B5-64CA-446D-B4DA-5E8AFA540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International rules of the road</a:t>
            </a:r>
          </a:p>
          <a:p>
            <a:pPr lvl="1"/>
            <a:r>
              <a:rPr lang="en-US" dirty="0"/>
              <a:t>Agreeing on the risks – definitions, detailed assessments?</a:t>
            </a:r>
          </a:p>
          <a:p>
            <a:pPr lvl="1"/>
            <a:r>
              <a:rPr lang="en-US" dirty="0"/>
              <a:t>Developing possible solutions…</a:t>
            </a:r>
          </a:p>
          <a:p>
            <a:pPr lvl="1"/>
            <a:r>
              <a:rPr lang="en-US" dirty="0"/>
              <a:t>Monitoring</a:t>
            </a:r>
          </a:p>
          <a:p>
            <a:pPr lvl="1"/>
            <a:r>
              <a:rPr lang="en-US" dirty="0"/>
              <a:t>Accountability?</a:t>
            </a:r>
          </a:p>
          <a:p>
            <a:pPr lvl="1"/>
            <a:r>
              <a:rPr lang="en-US" dirty="0"/>
              <a:t>New technologies?</a:t>
            </a:r>
          </a:p>
          <a:p>
            <a:r>
              <a:rPr lang="en-US" dirty="0"/>
              <a:t>Wicked Problem - Context</a:t>
            </a:r>
          </a:p>
          <a:p>
            <a:pPr lvl="1"/>
            <a:r>
              <a:rPr lang="en-US" dirty="0"/>
              <a:t>World views too different?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546CE9E-5A6D-F05A-8505-91B9DD619C00}"/>
              </a:ext>
            </a:extLst>
          </p:cNvPr>
          <p:cNvSpPr/>
          <p:nvPr/>
        </p:nvSpPr>
        <p:spPr>
          <a:xfrm>
            <a:off x="6553200" y="4343400"/>
            <a:ext cx="2209800" cy="1524000"/>
          </a:xfrm>
          <a:prstGeom prst="wedgeRoundRectCallout">
            <a:avLst>
              <a:gd name="adj1" fmla="val -90363"/>
              <a:gd name="adj2" fmla="val 2834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Call for new mechanisms: OECD and UN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15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F81EA-724E-4365-9A8A-0C0F7111C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" y="0"/>
            <a:ext cx="4566493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3752672"/>
            <a:ext cx="5435942" cy="18158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Debra Decker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Senior Advisor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Stimson Center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Washington, DC</a:t>
            </a:r>
          </a:p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ddecker@stimson.org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C147F-B317-FE7A-DFE8-C3536296E2A1}"/>
              </a:ext>
            </a:extLst>
          </p:cNvPr>
          <p:cNvSpPr txBox="1"/>
          <p:nvPr/>
        </p:nvSpPr>
        <p:spPr>
          <a:xfrm>
            <a:off x="3352800" y="1905000"/>
            <a:ext cx="5283542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Discussion Invited! 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</a:rPr>
              <a:t>Thank you!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28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5A9EA-6838-4F87-8739-A5F54D25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Norms for Whom, What?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6C8411-B024-4707-A100-26C50FE8A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966197"/>
              </p:ext>
            </p:extLst>
          </p:nvPr>
        </p:nvGraphicFramePr>
        <p:xfrm>
          <a:off x="609600" y="1219200"/>
          <a:ext cx="8077200" cy="4945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1345">
                  <a:extLst>
                    <a:ext uri="{9D8B030D-6E8A-4147-A177-3AD203B41FA5}">
                      <a16:colId xmlns:a16="http://schemas.microsoft.com/office/drawing/2014/main" val="4026618153"/>
                    </a:ext>
                  </a:extLst>
                </a:gridCol>
                <a:gridCol w="2020140">
                  <a:extLst>
                    <a:ext uri="{9D8B030D-6E8A-4147-A177-3AD203B41FA5}">
                      <a16:colId xmlns:a16="http://schemas.microsoft.com/office/drawing/2014/main" val="2596571545"/>
                    </a:ext>
                  </a:extLst>
                </a:gridCol>
                <a:gridCol w="1903515">
                  <a:extLst>
                    <a:ext uri="{9D8B030D-6E8A-4147-A177-3AD203B41FA5}">
                      <a16:colId xmlns:a16="http://schemas.microsoft.com/office/drawing/2014/main" val="3512414227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603385698"/>
                    </a:ext>
                  </a:extLst>
                </a:gridCol>
              </a:tblGrid>
              <a:tr h="236550"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UNPACKING THE ISSUES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469738"/>
                  </a:ext>
                </a:extLst>
              </a:tr>
              <a:tr h="38063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What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Who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Effects on Targets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Controls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85461"/>
                  </a:ext>
                </a:extLst>
              </a:tr>
              <a:tr h="3747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Espionage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Positions revealed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Accepted?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extLst>
                  <a:ext uri="{0D108BD9-81ED-4DB2-BD59-A6C34878D82A}">
                    <a16:rowId xmlns:a16="http://schemas.microsoft.com/office/drawing/2014/main" val="1601542690"/>
                  </a:ext>
                </a:extLst>
              </a:tr>
              <a:tr h="70964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Surveillance – PI Theft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States, Businesses, Criminals, Individuals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Possible future control, identity theft, financial losses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EU-GDPR; US- HIPPA, CA laws…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extLst>
                  <a:ext uri="{0D108BD9-81ED-4DB2-BD59-A6C34878D82A}">
                    <a16:rowId xmlns:a16="http://schemas.microsoft.com/office/drawing/2014/main" val="28465720"/>
                  </a:ext>
                </a:extLst>
              </a:tr>
              <a:tr h="5417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Information Campaigns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States, Groups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Influence on policy and populations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In discussion, incl. Human Rights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extLst>
                  <a:ext uri="{0D108BD9-81ED-4DB2-BD59-A6C34878D82A}">
                    <a16:rowId xmlns:a16="http://schemas.microsoft.com/office/drawing/2014/main" val="3128198927"/>
                  </a:ext>
                </a:extLst>
              </a:tr>
              <a:tr h="38063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IP Theft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States, Businesses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Commercial gain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Berne Convention, Patent Law Treaty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extLst>
                  <a:ext uri="{0D108BD9-81ED-4DB2-BD59-A6C34878D82A}">
                    <a16:rowId xmlns:a16="http://schemas.microsoft.com/office/drawing/2014/main" val="1081348346"/>
                  </a:ext>
                </a:extLst>
              </a:tr>
              <a:tr h="86540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Economic disruption (e.g., tech disruptions, ransomware)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States, Criminals, </a:t>
                      </a:r>
                      <a:r>
                        <a:rPr lang="en-US" sz="1400" dirty="0" err="1">
                          <a:effectLst/>
                        </a:rPr>
                        <a:t>Hacktavists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Harm adversary, financial gain, policy Influence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Ransomware Initiative, </a:t>
                      </a:r>
                      <a:r>
                        <a:rPr lang="en-US" sz="1400" dirty="0">
                          <a:effectLst/>
                        </a:rPr>
                        <a:t>Criminal and civil suits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extLst>
                  <a:ext uri="{0D108BD9-81ED-4DB2-BD59-A6C34878D82A}">
                    <a16:rowId xmlns:a16="http://schemas.microsoft.com/office/drawing/2014/main" val="424826264"/>
                  </a:ext>
                </a:extLst>
              </a:tr>
              <a:tr h="541774">
                <a:tc>
                  <a:txBody>
                    <a:bodyPr/>
                    <a:lstStyle/>
                    <a:p>
                      <a:pPr marL="0" marR="0" algn="l" defTabSz="64008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Critical Infrastructure Attack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States, Hacktavists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………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International Humanitarian Laws (wartime)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extLst>
                  <a:ext uri="{0D108BD9-81ED-4DB2-BD59-A6C34878D82A}">
                    <a16:rowId xmlns:a16="http://schemas.microsoft.com/office/drawing/2014/main" val="3232971972"/>
                  </a:ext>
                </a:extLst>
              </a:tr>
              <a:tr h="38063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Attack on/by Military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UN Charter, Laws of War,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AI and drones,  nuclear command/controls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extLst>
                  <a:ext uri="{0D108BD9-81ED-4DB2-BD59-A6C34878D82A}">
                    <a16:rowId xmlns:a16="http://schemas.microsoft.com/office/drawing/2014/main" val="1411990945"/>
                  </a:ext>
                </a:extLst>
              </a:tr>
              <a:tr h="190317"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Note: State can be State, State-supported, State-ignored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4" marR="476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85321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8A638F-1A76-4196-80F8-5C1090971668}"/>
              </a:ext>
            </a:extLst>
          </p:cNvPr>
          <p:cNvSpPr txBox="1"/>
          <p:nvPr/>
        </p:nvSpPr>
        <p:spPr>
          <a:xfrm rot="21085941">
            <a:off x="3814113" y="5132561"/>
            <a:ext cx="2492157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Agreed Norms?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42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2012-E2BC-4EE4-9EC5-D72F6E242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Overlapping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6CAE3-2DC3-414D-BABB-7D5819B98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Stakeholder Initiatives</a:t>
            </a:r>
          </a:p>
          <a:p>
            <a:pPr lvl="1"/>
            <a:r>
              <a:rPr lang="en-US" dirty="0"/>
              <a:t>Regional efforts, bilateral agreements</a:t>
            </a:r>
          </a:p>
          <a:p>
            <a:pPr lvl="1"/>
            <a:r>
              <a:rPr lang="en-US" dirty="0"/>
              <a:t>Paris Call</a:t>
            </a:r>
          </a:p>
          <a:p>
            <a:pPr lvl="1"/>
            <a:r>
              <a:rPr lang="en-US" dirty="0"/>
              <a:t>Microsoft, Kaspersky</a:t>
            </a:r>
          </a:p>
          <a:p>
            <a:pPr lvl="1"/>
            <a:r>
              <a:rPr lang="en-US" dirty="0"/>
              <a:t>NGOs, Standards…</a:t>
            </a:r>
          </a:p>
          <a:p>
            <a:r>
              <a:rPr lang="en-US" dirty="0"/>
              <a:t>United Nations</a:t>
            </a:r>
          </a:p>
          <a:p>
            <a:pPr lvl="1"/>
            <a:r>
              <a:rPr lang="en-US" dirty="0"/>
              <a:t>DG Reports….</a:t>
            </a:r>
          </a:p>
          <a:p>
            <a:pPr lvl="1"/>
            <a:r>
              <a:rPr lang="en-US" dirty="0"/>
              <a:t>GGEs and OEWG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EB57273-FA10-4C49-9BEF-7812BEA7C65D}"/>
              </a:ext>
            </a:extLst>
          </p:cNvPr>
          <p:cNvSpPr/>
          <p:nvPr/>
        </p:nvSpPr>
        <p:spPr>
          <a:xfrm>
            <a:off x="4495800" y="2971800"/>
            <a:ext cx="4114800" cy="2705100"/>
          </a:xfrm>
          <a:prstGeom prst="wedgeEllipseCallout">
            <a:avLst>
              <a:gd name="adj1" fmla="val -18907"/>
              <a:gd name="adj2" fmla="val 379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Some Efforts to Coordinate and Monitor: </a:t>
            </a:r>
          </a:p>
          <a:p>
            <a:pPr marL="285750" indent="-285750">
              <a:buFontTx/>
              <a:buChar char="-"/>
            </a:pPr>
            <a:r>
              <a:rPr lang="en-US" dirty="0"/>
              <a:t>Global Forum for Cyber Expertise </a:t>
            </a:r>
          </a:p>
          <a:p>
            <a:r>
              <a:rPr lang="en-US" sz="1400" dirty="0"/>
              <a:t>       https://thegfce.org/</a:t>
            </a:r>
          </a:p>
          <a:p>
            <a:pPr marL="285750" indent="-285750">
              <a:buFontTx/>
              <a:buChar char="-"/>
            </a:pPr>
            <a:r>
              <a:rPr lang="en-US" dirty="0"/>
              <a:t>Geneva Internet Platform's </a:t>
            </a:r>
            <a:r>
              <a:rPr lang="en-US" i="1" dirty="0"/>
              <a:t>Digital Watch</a:t>
            </a:r>
          </a:p>
          <a:p>
            <a:r>
              <a:rPr lang="en-US" sz="1400" dirty="0"/>
              <a:t>       https://dig.watch/issues</a:t>
            </a:r>
          </a:p>
        </p:txBody>
      </p:sp>
    </p:spTree>
    <p:extLst>
      <p:ext uri="{BB962C8B-B14F-4D97-AF65-F5344CB8AC3E}">
        <p14:creationId xmlns:p14="http://schemas.microsoft.com/office/powerpoint/2010/main" val="8997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9D1D-E46C-4F99-946F-E7DCE760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UN First Committee’s </a:t>
            </a:r>
            <a:r>
              <a:rPr lang="en-US"/>
              <a:t>Dual Efforts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4BA144-7788-4725-8119-B1E56804F6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" b="64875"/>
          <a:stretch/>
        </p:blipFill>
        <p:spPr>
          <a:xfrm>
            <a:off x="152400" y="1219200"/>
            <a:ext cx="5939885" cy="3581400"/>
          </a:xfr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CD04FF-FBE2-4E91-850F-A238F33AB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399" y="1385818"/>
            <a:ext cx="2547427" cy="4419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200" b="1" dirty="0"/>
              <a:t>INTERNATIONAL PEACE AND SECURITY</a:t>
            </a:r>
          </a:p>
          <a:p>
            <a:pPr marL="0" indent="0">
              <a:buNone/>
            </a:pPr>
            <a:r>
              <a:rPr lang="en-US" sz="2200" dirty="0"/>
              <a:t>Both efforts: </a:t>
            </a:r>
          </a:p>
          <a:p>
            <a:pPr>
              <a:buFontTx/>
              <a:buChar char="-"/>
            </a:pPr>
            <a:r>
              <a:rPr lang="en-US" sz="2200" dirty="0"/>
              <a:t>Laws &amp; norms</a:t>
            </a:r>
          </a:p>
          <a:p>
            <a:pPr>
              <a:buFontTx/>
              <a:buChar char="-"/>
            </a:pPr>
            <a:r>
              <a:rPr lang="en-US" sz="2200" dirty="0"/>
              <a:t>Confidence-building measures</a:t>
            </a:r>
          </a:p>
          <a:p>
            <a:pPr>
              <a:buFontTx/>
              <a:buChar char="-"/>
            </a:pPr>
            <a:r>
              <a:rPr lang="en-US" sz="2200" dirty="0"/>
              <a:t>Capacity building</a:t>
            </a:r>
          </a:p>
          <a:p>
            <a:pPr>
              <a:buFontTx/>
              <a:buChar char="-"/>
            </a:pPr>
            <a:r>
              <a:rPr lang="en-US" sz="2200" dirty="0"/>
              <a:t>Threats and cooperation</a:t>
            </a:r>
          </a:p>
          <a:p>
            <a:pPr marL="0" indent="0">
              <a:buNone/>
            </a:pPr>
            <a:r>
              <a:rPr lang="en-US" sz="2200" dirty="0"/>
              <a:t>But OEWG:</a:t>
            </a:r>
          </a:p>
          <a:p>
            <a:pPr marL="0" indent="0">
              <a:buNone/>
            </a:pPr>
            <a:r>
              <a:rPr lang="en-US" sz="2200" dirty="0"/>
              <a:t>- Agenda incl. regular institutional dialogue</a:t>
            </a:r>
          </a:p>
          <a:p>
            <a:pPr marL="0" indent="0">
              <a:buNone/>
            </a:pPr>
            <a:r>
              <a:rPr lang="en-US" sz="2200" dirty="0"/>
              <a:t>- Sessions transparent and documented </a:t>
            </a:r>
          </a:p>
          <a:p>
            <a:pPr marL="0" indent="0">
              <a:buNone/>
            </a:pPr>
            <a:r>
              <a:rPr lang="en-US" sz="1400" dirty="0"/>
              <a:t>https://www.un.org/disarmament/open-ended-working-group/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4E1BA-E10E-4718-B655-738188DCE97F}"/>
              </a:ext>
            </a:extLst>
          </p:cNvPr>
          <p:cNvSpPr txBox="1"/>
          <p:nvPr/>
        </p:nvSpPr>
        <p:spPr>
          <a:xfrm>
            <a:off x="436265" y="5010517"/>
            <a:ext cx="581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Inter-sessional chaired by Singapore – now chair of new OEWG that goes to 2025 </a:t>
            </a:r>
          </a:p>
          <a:p>
            <a:pPr marL="285750" indent="-285750">
              <a:buFontTx/>
              <a:buChar char="-"/>
            </a:pPr>
            <a:r>
              <a:rPr lang="en-US" dirty="0"/>
              <a:t>Multi-stakeholder dialogue incl. industry, NGOs and academia with States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4A7D420-5069-4BDD-B4A4-B538A2786FC6}"/>
              </a:ext>
            </a:extLst>
          </p:cNvPr>
          <p:cNvSpPr/>
          <p:nvPr/>
        </p:nvSpPr>
        <p:spPr>
          <a:xfrm>
            <a:off x="4800600" y="5922666"/>
            <a:ext cx="2286000" cy="612648"/>
          </a:xfrm>
          <a:prstGeom prst="wedgeEllipseCallout">
            <a:avLst>
              <a:gd name="adj1" fmla="val -46955"/>
              <a:gd name="adj2" fmla="val -4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OEWG Special</a:t>
            </a:r>
          </a:p>
        </p:txBody>
      </p:sp>
    </p:spTree>
    <p:extLst>
      <p:ext uri="{BB962C8B-B14F-4D97-AF65-F5344CB8AC3E}">
        <p14:creationId xmlns:p14="http://schemas.microsoft.com/office/powerpoint/2010/main" val="3670794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9D1D-E46C-4F99-946F-E7DCE760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59ACD-738C-487E-97DA-CC3818170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42" y="1426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Building norms based on past</a:t>
            </a:r>
          </a:p>
          <a:p>
            <a:pPr lvl="1"/>
            <a:r>
              <a:rPr lang="en-US" dirty="0"/>
              <a:t>UNIDIR’s Cyber Policy Portal – official policies and statements</a:t>
            </a:r>
          </a:p>
          <a:p>
            <a:pPr lvl="1"/>
            <a:r>
              <a:rPr lang="en-US" dirty="0"/>
              <a:t>GGE’s norms from consensus reports</a:t>
            </a:r>
          </a:p>
          <a:p>
            <a:pPr lvl="1"/>
            <a:r>
              <a:rPr lang="en-US" dirty="0"/>
              <a:t>Existing major agreements: Budapest Convention on Cybercrime, Tallinn Manual 2.0 </a:t>
            </a:r>
          </a:p>
          <a:p>
            <a:r>
              <a:rPr lang="en-US" dirty="0"/>
              <a:t>Moving from Discussion to Action</a:t>
            </a:r>
          </a:p>
          <a:p>
            <a:pPr lvl="1"/>
            <a:r>
              <a:rPr lang="en-US" dirty="0"/>
              <a:t>Program of Action! France, Egypt and dozens of others proposed</a:t>
            </a:r>
          </a:p>
          <a:p>
            <a:pPr lvl="1"/>
            <a:r>
              <a:rPr lang="en-US" dirty="0"/>
              <a:t>Keep multi-stakeholder discussions beyond OEWG</a:t>
            </a:r>
          </a:p>
          <a:p>
            <a:pPr lvl="1"/>
            <a:r>
              <a:rPr lang="en-US" dirty="0"/>
              <a:t>Accept existing norms, id gaps, explore disagreements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2D391C1-D3AB-406F-9E61-3E113E24B9DF}"/>
              </a:ext>
            </a:extLst>
          </p:cNvPr>
          <p:cNvSpPr/>
          <p:nvPr/>
        </p:nvSpPr>
        <p:spPr>
          <a:xfrm>
            <a:off x="6550688" y="530265"/>
            <a:ext cx="2362200" cy="1066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wants a new cyber treaty?!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48598-B3D3-45F5-875A-0880F1328814}"/>
              </a:ext>
            </a:extLst>
          </p:cNvPr>
          <p:cNvSpPr txBox="1"/>
          <p:nvPr/>
        </p:nvSpPr>
        <p:spPr>
          <a:xfrm>
            <a:off x="76200" y="5562600"/>
            <a:ext cx="901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See Cyber Policy Statements and Policies from States at: </a:t>
            </a:r>
            <a:r>
              <a:rPr lang="en-US" sz="1200" dirty="0">
                <a:hlinkClick r:id="rId2"/>
              </a:rPr>
              <a:t>https://unidir.org/cpp/en/</a:t>
            </a:r>
            <a:endParaRPr lang="en-US" sz="1200" dirty="0"/>
          </a:p>
          <a:p>
            <a:r>
              <a:rPr lang="en-US" sz="1200" dirty="0"/>
              <a:t>See earlier consensus documents on confidence-building, norm/laws, etc. at: </a:t>
            </a:r>
            <a:r>
              <a:rPr lang="en-US" sz="1200" dirty="0">
                <a:hlinkClick r:id="rId3"/>
              </a:rPr>
              <a:t>https://www.unidir.org/projects/support-oewg-and-gge-0</a:t>
            </a:r>
            <a:r>
              <a:rPr lang="en-US" sz="1200" dirty="0"/>
              <a:t> </a:t>
            </a:r>
          </a:p>
          <a:p>
            <a:r>
              <a:rPr lang="en-US" sz="1200" dirty="0"/>
              <a:t>See </a:t>
            </a:r>
            <a:r>
              <a:rPr lang="en-US" sz="1200" dirty="0" err="1"/>
              <a:t>PoA</a:t>
            </a:r>
            <a:r>
              <a:rPr lang="en-US" sz="1200" dirty="0"/>
              <a:t> at: </a:t>
            </a:r>
            <a:r>
              <a:rPr lang="en-US" sz="1200" dirty="0">
                <a:hlinkClick r:id="rId4"/>
              </a:rPr>
              <a:t>https://front.un-arm.org/wp-content/uploads/2020/10/joint-contribution-poa-future-of-cyber-discussions-at-un-10-08-2020.pdf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452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E6DF-5817-4365-84F4-622312B9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Why is Cyber Wicked?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7B49D-8C31-4AA1-8548-4FB837264581}"/>
              </a:ext>
            </a:extLst>
          </p:cNvPr>
          <p:cNvSpPr txBox="1"/>
          <p:nvPr/>
        </p:nvSpPr>
        <p:spPr>
          <a:xfrm>
            <a:off x="762000" y="1295400"/>
            <a:ext cx="77439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Different framings, worldviews and values, as well as high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General characterizations of wicked problems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No clear definition or solution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Many approaches possible but testing outcomes hard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Unique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Other problems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C8A49-2910-9E3C-BD5E-ED1459D930BC}"/>
              </a:ext>
            </a:extLst>
          </p:cNvPr>
          <p:cNvSpPr txBox="1"/>
          <p:nvPr/>
        </p:nvSpPr>
        <p:spPr>
          <a:xfrm>
            <a:off x="533400" y="4985896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Effra"/>
              </a:rPr>
              <a:t>Summary </a:t>
            </a:r>
            <a:r>
              <a:rPr lang="en-US" sz="1400" dirty="0">
                <a:solidFill>
                  <a:srgbClr val="000000"/>
                </a:solidFill>
                <a:latin typeface="Effra"/>
              </a:rPr>
              <a:t>of discussions in recent articles in Journal of Risk Analysis, and of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Effra"/>
              </a:rPr>
              <a:t>Horst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Effra"/>
              </a:rPr>
              <a:t>Rittel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Effra"/>
              </a:rPr>
              <a:t> and Melvin Webber’s work, summarized from: </a:t>
            </a:r>
            <a:r>
              <a:rPr lang="en-US" sz="1400" dirty="0">
                <a:hlinkClick r:id="rId3"/>
              </a:rPr>
              <a:t>https://www.stonybrook.edu/commcms/wicked-problem/about/What-is-a-wicked-problem#:~:text=As%20described%20by%20Rittel%20and,false%2C%20only%20good%20or%20bad</a:t>
            </a:r>
            <a:r>
              <a:rPr lang="en-US" sz="1400" dirty="0"/>
              <a:t>.</a:t>
            </a:r>
          </a:p>
          <a:p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https://www.iso.org/obp/ui/#iso:std:iso:31000:ed-2:v1:en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6999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09E9-176A-4E67-B07D-DD5EC479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GGE Report – 11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4787E-9FC2-41C4-BD44-D60F8C9D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34" y="1219201"/>
            <a:ext cx="4170066" cy="4419600"/>
          </a:xfrm>
          <a:ln>
            <a:solidFill>
              <a:schemeClr val="accent1"/>
            </a:solidFill>
          </a:ln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4200" b="1" i="0" u="sng" dirty="0">
                <a:solidFill>
                  <a:srgbClr val="012169"/>
                </a:solidFill>
                <a:effectLst/>
              </a:rPr>
              <a:t>Limiting Norms</a:t>
            </a:r>
          </a:p>
          <a:p>
            <a:pPr marL="0" indent="0">
              <a:buNone/>
            </a:pPr>
            <a:r>
              <a:rPr lang="en-US" sz="4200" b="1" dirty="0">
                <a:solidFill>
                  <a:srgbClr val="012169"/>
                </a:solidFill>
              </a:rPr>
              <a:t>States should not:</a:t>
            </a:r>
            <a:endParaRPr lang="en-US" sz="4200" b="1" i="0" dirty="0">
              <a:solidFill>
                <a:srgbClr val="012169"/>
              </a:solidFill>
              <a:effectLst/>
            </a:endParaRPr>
          </a:p>
          <a:p>
            <a:pPr marL="0" indent="0" algn="l">
              <a:buNone/>
            </a:pPr>
            <a:r>
              <a:rPr lang="en-US" sz="3400" dirty="0">
                <a:solidFill>
                  <a:srgbClr val="012169"/>
                </a:solidFill>
              </a:rPr>
              <a:t>* K</a:t>
            </a:r>
            <a:r>
              <a:rPr lang="en-US" sz="3400" b="0" i="0" dirty="0">
                <a:solidFill>
                  <a:srgbClr val="012169"/>
                </a:solidFill>
                <a:effectLst/>
              </a:rPr>
              <a:t>nowingly allow their territory to be used for internationally wrongful acts using ICTs</a:t>
            </a:r>
          </a:p>
          <a:p>
            <a:pPr marL="0" indent="0" algn="l">
              <a:buNone/>
            </a:pPr>
            <a:r>
              <a:rPr lang="en-US" sz="3400" dirty="0">
                <a:solidFill>
                  <a:srgbClr val="012169"/>
                </a:solidFill>
              </a:rPr>
              <a:t>* C</a:t>
            </a:r>
            <a:r>
              <a:rPr lang="en-US" sz="3400" b="0" i="0" dirty="0">
                <a:solidFill>
                  <a:srgbClr val="012169"/>
                </a:solidFill>
                <a:effectLst/>
              </a:rPr>
              <a:t>onduct or knowingly support ICT activity that intentionally damages critical infrastructure</a:t>
            </a:r>
          </a:p>
          <a:p>
            <a:pPr marL="0" indent="0" algn="l">
              <a:buNone/>
            </a:pPr>
            <a:r>
              <a:rPr lang="en-US" sz="3400" b="0" i="0" dirty="0">
                <a:solidFill>
                  <a:srgbClr val="012169"/>
                </a:solidFill>
                <a:effectLst/>
              </a:rPr>
              <a:t>* Conduct or knowingly support activity to harm the information systems of another state’s emergency response teams (CERT/CSIRTS) and should not use their own teams for malicious international activity</a:t>
            </a:r>
          </a:p>
          <a:p>
            <a:pPr marL="0" indent="0">
              <a:buNone/>
            </a:pPr>
            <a:r>
              <a:rPr lang="en-US" sz="4200" b="1" dirty="0">
                <a:solidFill>
                  <a:srgbClr val="012169"/>
                </a:solidFill>
              </a:rPr>
              <a:t>States should: 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12169"/>
                </a:solidFill>
              </a:rPr>
              <a:t>* Take steps to ensure supply chain security, and should seek to prevent the proliferation of malicious ICT and the use of harmful hidden functions</a:t>
            </a:r>
          </a:p>
          <a:p>
            <a:pPr marL="0" indent="0" algn="l">
              <a:buNone/>
            </a:pPr>
            <a:r>
              <a:rPr lang="en-US" sz="3400" dirty="0">
                <a:solidFill>
                  <a:srgbClr val="012169"/>
                </a:solidFill>
              </a:rPr>
              <a:t>* R</a:t>
            </a:r>
            <a:r>
              <a:rPr lang="en-US" sz="3400" b="0" i="0" dirty="0">
                <a:solidFill>
                  <a:srgbClr val="012169"/>
                </a:solidFill>
                <a:effectLst/>
              </a:rPr>
              <a:t>espect the UN resolutions that are linked to human rights on the internet and to the right to privacy in the digital 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FCB53-C530-43C1-8612-0062F614AF14}"/>
              </a:ext>
            </a:extLst>
          </p:cNvPr>
          <p:cNvSpPr txBox="1"/>
          <p:nvPr/>
        </p:nvSpPr>
        <p:spPr>
          <a:xfrm>
            <a:off x="401934" y="5715000"/>
            <a:ext cx="883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 </a:t>
            </a:r>
            <a:r>
              <a:rPr lang="en-US" sz="1200" dirty="0">
                <a:hlinkClick r:id="rId2"/>
              </a:rPr>
              <a:t>https://ccdcoe.org/incyder-articles/2015-un-gge-report-major-players-recommending-norms-of-behaviour-highlighting-aspects-of-international-law/</a:t>
            </a:r>
            <a:r>
              <a:rPr lang="en-US" sz="1200" dirty="0"/>
              <a:t>. See report at: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7CDC21-1FA9-49C0-8FD3-5DF81137393B}"/>
              </a:ext>
            </a:extLst>
          </p:cNvPr>
          <p:cNvSpPr txBox="1">
            <a:spLocks/>
          </p:cNvSpPr>
          <p:nvPr/>
        </p:nvSpPr>
        <p:spPr>
          <a:xfrm>
            <a:off x="4876800" y="1168866"/>
            <a:ext cx="3865268" cy="446993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u="sng" dirty="0">
                <a:solidFill>
                  <a:srgbClr val="012169"/>
                </a:solidFill>
              </a:rPr>
              <a:t>Good Practices and Positive Duties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12169"/>
                </a:solidFill>
              </a:rPr>
              <a:t>States should: 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12169"/>
                </a:solidFill>
              </a:rPr>
              <a:t>* Cooperate to increase stability and security in the use of ICTs and to prevent harmful practice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12169"/>
                </a:solidFill>
              </a:rPr>
              <a:t>* Consider all relevant information in case of ICT incidents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12169"/>
                </a:solidFill>
              </a:rPr>
              <a:t>* Consider how best to cooperate to exchange information, to assist each other, and to prosecute terrorist and criminal use of ICTs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12169"/>
                </a:solidFill>
              </a:rPr>
              <a:t>*Take appropriate measures to protect their critical infrastructure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12169"/>
                </a:solidFill>
              </a:rPr>
              <a:t>* Respond to appropriate requests for assistance by other states whose critical infrastructure is subject to malicious ICT acts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12169"/>
                </a:solidFill>
              </a:rPr>
              <a:t>* Encourage responsible reporting of ICT vulnerabilities and should share remedies to these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012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F78F-5FC6-479C-A8A7-5EBCCFA2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3078162"/>
          </a:xfrm>
        </p:spPr>
        <p:txBody>
          <a:bodyPr>
            <a:normAutofit fontScale="90000"/>
          </a:bodyPr>
          <a:lstStyle/>
          <a:p>
            <a:br>
              <a:rPr lang="en-US" i="1" dirty="0"/>
            </a:br>
            <a:r>
              <a:rPr lang="en-US" i="1" dirty="0"/>
              <a:t>Stimson’s Cyber Program, </a:t>
            </a:r>
            <a:br>
              <a:rPr lang="en-US" i="1" dirty="0"/>
            </a:br>
            <a:r>
              <a:rPr lang="en-US" i="1" dirty="0"/>
              <a:t>including </a:t>
            </a:r>
            <a:br>
              <a:rPr lang="en-US" i="1" dirty="0"/>
            </a:br>
            <a:r>
              <a:rPr lang="en-US" i="1" dirty="0"/>
              <a:t>Recorded Events: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https://www.stimson.org/program/cyber/</a:t>
            </a:r>
            <a:br>
              <a:rPr lang="en-US" sz="4000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808DE-83D7-7383-8F1F-199B2ABFCF40}"/>
              </a:ext>
            </a:extLst>
          </p:cNvPr>
          <p:cNvSpPr txBox="1"/>
          <p:nvPr/>
        </p:nvSpPr>
        <p:spPr>
          <a:xfrm>
            <a:off x="457200" y="487680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Credits: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25,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blogtrepreneur.com/tech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Slide 29, Geneva Internet Platform: https://dig.watch/processes/un-gge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37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E6DF-5817-4365-84F4-622312B9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Suggested Approaches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7B49D-8C31-4AA1-8548-4FB837264581}"/>
              </a:ext>
            </a:extLst>
          </p:cNvPr>
          <p:cNvSpPr txBox="1"/>
          <p:nvPr/>
        </p:nvSpPr>
        <p:spPr>
          <a:xfrm>
            <a:off x="838200" y="1219200"/>
            <a:ext cx="766772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From Journal of Risk Analysis 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Apply multi-criteria decision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Engage stakeholders – recognize values and beliefs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 common agreement on facts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Have iterative dialogues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But among nations especially, the context is key – ISO 3100 Risk Management Frame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C8A49-2910-9E3C-BD5E-ED1459D930BC}"/>
              </a:ext>
            </a:extLst>
          </p:cNvPr>
          <p:cNvSpPr txBox="1"/>
          <p:nvPr/>
        </p:nvSpPr>
        <p:spPr>
          <a:xfrm>
            <a:off x="381000" y="4985896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Risk Analysis articles, for example, by </a:t>
            </a:r>
            <a:r>
              <a:rPr lang="en-US" sz="1400" dirty="0" err="1"/>
              <a:t>Rober</a:t>
            </a:r>
            <a:r>
              <a:rPr lang="en-US" sz="1400" dirty="0"/>
              <a:t> Lampert and Sara Taylor, Paul Stern, JoAnne </a:t>
            </a:r>
            <a:r>
              <a:rPr lang="en-US" sz="1400" dirty="0" err="1"/>
              <a:t>Lennerooth</a:t>
            </a:r>
            <a:r>
              <a:rPr lang="en-US" sz="1400" dirty="0"/>
              <a:t>-Bayer. Risk Management Framework 3100, </a:t>
            </a:r>
            <a:r>
              <a:rPr lang="en-US" sz="1400" dirty="0">
                <a:hlinkClick r:id="rId3"/>
              </a:rPr>
              <a:t>https://www.iso.org/obp/ui/#iso:std:iso:31000:ed-2:v1:en</a:t>
            </a:r>
            <a:r>
              <a:rPr lang="en-US" sz="1400" dirty="0"/>
              <a:t> 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573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F199-7516-1D42-895C-BFF15797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 on Wicked Risks</a:t>
            </a:r>
          </a:p>
        </p:txBody>
      </p:sp>
      <p:pic>
        <p:nvPicPr>
          <p:cNvPr id="6" name="part1">
            <a:hlinkClick r:id="" action="ppaction://media"/>
            <a:extLst>
              <a:ext uri="{FF2B5EF4-FFF2-40B4-BE49-F238E27FC236}">
                <a16:creationId xmlns:a16="http://schemas.microsoft.com/office/drawing/2014/main" id="{20DD4891-FC6B-A2E8-755D-CE7787F4C1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0587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Dynamics of Cyber Environment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791" y="2776731"/>
            <a:ext cx="6920030" cy="32457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5989746"/>
            <a:ext cx="9144000" cy="868254"/>
          </a:xfrm>
          <a:prstGeom prst="roundRect">
            <a:avLst/>
          </a:prstGeom>
          <a:solidFill>
            <a:srgbClr val="FF00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u="sng" dirty="0">
                <a:solidFill>
                  <a:schemeClr val="tx1"/>
                </a:solidFill>
              </a:rPr>
              <a:t>TECHNICAL LAYER</a:t>
            </a:r>
          </a:p>
        </p:txBody>
      </p:sp>
      <p:sp>
        <p:nvSpPr>
          <p:cNvPr id="7" name="Cloud 6"/>
          <p:cNvSpPr/>
          <p:nvPr/>
        </p:nvSpPr>
        <p:spPr>
          <a:xfrm>
            <a:off x="58659" y="3720241"/>
            <a:ext cx="1115616" cy="86409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Social</a:t>
            </a:r>
          </a:p>
        </p:txBody>
      </p:sp>
      <p:sp>
        <p:nvSpPr>
          <p:cNvPr id="26" name="Cloud 25"/>
          <p:cNvSpPr/>
          <p:nvPr/>
        </p:nvSpPr>
        <p:spPr>
          <a:xfrm>
            <a:off x="21113" y="2878316"/>
            <a:ext cx="1709936" cy="86409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Economic</a:t>
            </a:r>
          </a:p>
        </p:txBody>
      </p:sp>
      <p:sp>
        <p:nvSpPr>
          <p:cNvPr id="27" name="Cloud 26"/>
          <p:cNvSpPr/>
          <p:nvPr/>
        </p:nvSpPr>
        <p:spPr>
          <a:xfrm>
            <a:off x="1248892" y="2228944"/>
            <a:ext cx="1359768" cy="86409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Political</a:t>
            </a:r>
          </a:p>
        </p:txBody>
      </p:sp>
      <p:sp>
        <p:nvSpPr>
          <p:cNvPr id="28" name="Cloud 27"/>
          <p:cNvSpPr/>
          <p:nvPr/>
        </p:nvSpPr>
        <p:spPr>
          <a:xfrm>
            <a:off x="2642239" y="2027672"/>
            <a:ext cx="2254200" cy="8775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Governmental</a:t>
            </a:r>
          </a:p>
        </p:txBody>
      </p:sp>
      <p:sp>
        <p:nvSpPr>
          <p:cNvPr id="29" name="Cloud 28"/>
          <p:cNvSpPr/>
          <p:nvPr/>
        </p:nvSpPr>
        <p:spPr>
          <a:xfrm>
            <a:off x="4866301" y="2221771"/>
            <a:ext cx="2160240" cy="8223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Technological</a:t>
            </a:r>
          </a:p>
        </p:txBody>
      </p:sp>
      <p:sp>
        <p:nvSpPr>
          <p:cNvPr id="30" name="Cloud 29"/>
          <p:cNvSpPr/>
          <p:nvPr/>
        </p:nvSpPr>
        <p:spPr>
          <a:xfrm>
            <a:off x="7748161" y="4105759"/>
            <a:ext cx="1396326" cy="8223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Legal</a:t>
            </a:r>
          </a:p>
        </p:txBody>
      </p:sp>
      <p:sp>
        <p:nvSpPr>
          <p:cNvPr id="31" name="Cloud 30"/>
          <p:cNvSpPr/>
          <p:nvPr/>
        </p:nvSpPr>
        <p:spPr>
          <a:xfrm>
            <a:off x="6718819" y="2598105"/>
            <a:ext cx="2195736" cy="8432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Environmental</a:t>
            </a:r>
          </a:p>
        </p:txBody>
      </p:sp>
      <p:sp>
        <p:nvSpPr>
          <p:cNvPr id="32" name="Cloud 31"/>
          <p:cNvSpPr/>
          <p:nvPr/>
        </p:nvSpPr>
        <p:spPr>
          <a:xfrm>
            <a:off x="7461753" y="3372785"/>
            <a:ext cx="1682247" cy="8015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Behavioral</a:t>
            </a:r>
          </a:p>
        </p:txBody>
      </p:sp>
    </p:spTree>
    <p:extLst>
      <p:ext uri="{BB962C8B-B14F-4D97-AF65-F5344CB8AC3E}">
        <p14:creationId xmlns:p14="http://schemas.microsoft.com/office/powerpoint/2010/main" val="200656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6A8BA-DE85-495C-8A97-CDA03879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Attempts to Tame Cyber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AC9B5-64CA-446D-B4DA-5E8AFA540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 Consequences - Resilience!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CERTs, GFCE…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NIST Cyber Framework, ISO 27001, DOD CMMC</a:t>
            </a:r>
          </a:p>
          <a:p>
            <a:pPr marL="914400" lvl="1" indent="-514350"/>
            <a:r>
              <a:rPr lang="en-US" dirty="0">
                <a:solidFill>
                  <a:prstClr val="black"/>
                </a:solidFill>
              </a:rPr>
              <a:t>Identify, Protect, Detect, Respond, Recover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Defense Forward</a:t>
            </a:r>
          </a:p>
          <a:p>
            <a:pPr marL="457200" lvl="1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720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6A8BA-DE85-495C-8A97-CDA03879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Attempts to Tame Cyber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AC9B5-64CA-446D-B4DA-5E8AFA540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GFCE, NIST Cyber Framework...- End-user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Vulnerability management </a:t>
            </a:r>
          </a:p>
          <a:p>
            <a:pPr lvl="1">
              <a:defRPr/>
            </a:pPr>
            <a:r>
              <a:rPr lang="en-US" sz="3400" dirty="0">
                <a:solidFill>
                  <a:prstClr val="black"/>
                </a:solidFill>
                <a:latin typeface="Calibri"/>
              </a:rPr>
              <a:t>Shifting liability to hardware/software/MSPs</a:t>
            </a:r>
          </a:p>
          <a:p>
            <a:pPr lvl="1">
              <a:defRPr/>
            </a:pPr>
            <a:r>
              <a:rPr lang="en-US" sz="3400" dirty="0">
                <a:solidFill>
                  <a:prstClr val="black"/>
                </a:solidFill>
                <a:latin typeface="Calibri"/>
              </a:rPr>
              <a:t>Understanding Supply chain security</a:t>
            </a:r>
          </a:p>
          <a:p>
            <a:pPr lvl="1">
              <a:defRPr/>
            </a:pPr>
            <a:r>
              <a:rPr lang="en-US" sz="3400" dirty="0">
                <a:solidFill>
                  <a:prstClr val="black"/>
                </a:solidFill>
                <a:latin typeface="Calibri"/>
              </a:rPr>
              <a:t>Responsible  Disclosure and Information Sharing</a:t>
            </a:r>
          </a:p>
          <a:p>
            <a:pPr marL="457200" lvl="1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42818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68F-1FCC-47FE-FCF0-011F7CF6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 Look at Liability Laws</a:t>
            </a:r>
            <a:endParaRPr lang="en-NL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8E47F79-10DD-9C90-C1FC-0BA797497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397812"/>
              </p:ext>
            </p:extLst>
          </p:nvPr>
        </p:nvGraphicFramePr>
        <p:xfrm>
          <a:off x="457200" y="1600200"/>
          <a:ext cx="8001000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739379696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4112774053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937617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happens if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478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a [builder] did not properly construct the house for a fellow [ . . . ] and a wall fell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255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the house fell and it ruins goods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01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the builder wants to change the walls or close a window after the sale</a:t>
                      </a:r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045737"/>
                  </a:ext>
                </a:extLst>
              </a:tr>
            </a:tbl>
          </a:graphicData>
        </a:graphic>
      </p:graphicFrame>
      <p:pic>
        <p:nvPicPr>
          <p:cNvPr id="5" name="Picture 4" descr="A white t with holes on it">
            <a:extLst>
              <a:ext uri="{FF2B5EF4-FFF2-40B4-BE49-F238E27FC236}">
                <a16:creationId xmlns:a16="http://schemas.microsoft.com/office/drawing/2014/main" id="{912767E4-7E8E-0489-CF34-426AF008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96" y="6225490"/>
            <a:ext cx="713130" cy="554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F9FBBF-A826-1EE2-FF80-98FA16D6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661" y="6225490"/>
            <a:ext cx="378538" cy="642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21B358F-FA6D-0A21-8872-26C7EF72D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3" y="6267628"/>
            <a:ext cx="636018" cy="523392"/>
          </a:xfrm>
          <a:prstGeom prst="rect">
            <a:avLst/>
          </a:prstGeom>
        </p:spPr>
      </p:pic>
      <p:pic>
        <p:nvPicPr>
          <p:cNvPr id="8" name="image4.png">
            <a:extLst>
              <a:ext uri="{FF2B5EF4-FFF2-40B4-BE49-F238E27FC236}">
                <a16:creationId xmlns:a16="http://schemas.microsoft.com/office/drawing/2014/main" id="{BE40D4D0-A36E-339F-66F5-D29DF9F3B5C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24517" y="6277739"/>
            <a:ext cx="632948" cy="523392"/>
          </a:xfrm>
          <a:prstGeom prst="rect">
            <a:avLst/>
          </a:prstGeom>
          <a:ln/>
        </p:spPr>
      </p:pic>
      <p:pic>
        <p:nvPicPr>
          <p:cNvPr id="9" name="Picture 8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B3515060-F195-9454-04EE-DEE8AB8B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02" y="6258587"/>
            <a:ext cx="574208" cy="554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47DBA-B51F-CE08-6BA0-46B65E099E50}"/>
              </a:ext>
            </a:extLst>
          </p:cNvPr>
          <p:cNvSpPr txBox="1"/>
          <p:nvPr/>
        </p:nvSpPr>
        <p:spPr>
          <a:xfrm>
            <a:off x="381000" y="6400800"/>
            <a:ext cx="50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 partly supported by the NWO and the European Union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12564376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42B972C0DBE64284EBED1079FBF622" ma:contentTypeVersion="13" ma:contentTypeDescription="Create a new document." ma:contentTypeScope="" ma:versionID="fa9ccbed8f1d92cc5621a67ed9745e45">
  <xsd:schema xmlns:xsd="http://www.w3.org/2001/XMLSchema" xmlns:xs="http://www.w3.org/2001/XMLSchema" xmlns:p="http://schemas.microsoft.com/office/2006/metadata/properties" xmlns:ns2="958da3f8-78f3-48de-9598-5e662ba28793" xmlns:ns3="f0deb6d6-5d52-454f-bbe1-b276dd19b71e" targetNamespace="http://schemas.microsoft.com/office/2006/metadata/properties" ma:root="true" ma:fieldsID="05e3ac831bc8562b4b289192d4ac7674" ns2:_="" ns3:_="">
    <xsd:import namespace="958da3f8-78f3-48de-9598-5e662ba28793"/>
    <xsd:import namespace="f0deb6d6-5d52-454f-bbe1-b276dd19b7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da3f8-78f3-48de-9598-5e662ba287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264631d-f0ee-4d1c-8914-2fdc0d45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eb6d6-5d52-454f-bbe1-b276dd19b71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9f3239-e50d-4b57-bc6d-16296f89946d}" ma:internalName="TaxCatchAll" ma:showField="CatchAllData" ma:web="f0deb6d6-5d52-454f-bbe1-b276dd19b7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9176F2-ED33-47E5-91F5-E02328EB0F52}"/>
</file>

<file path=customXml/itemProps2.xml><?xml version="1.0" encoding="utf-8"?>
<ds:datastoreItem xmlns:ds="http://schemas.openxmlformats.org/officeDocument/2006/customXml" ds:itemID="{F70B2AF6-96CA-4396-859F-C973A236FEBF}"/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2365</Words>
  <Application>Microsoft Office PowerPoint</Application>
  <PresentationFormat>On-screen Show (4:3)</PresentationFormat>
  <Paragraphs>312</Paragraphs>
  <Slides>31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Effra</vt:lpstr>
      <vt:lpstr>Wingdings</vt:lpstr>
      <vt:lpstr>Custom Design</vt:lpstr>
      <vt:lpstr>1_Custom Design</vt:lpstr>
      <vt:lpstr>2_Custom Design</vt:lpstr>
      <vt:lpstr>PowerPoint Presentation</vt:lpstr>
      <vt:lpstr>Discussion Overview</vt:lpstr>
      <vt:lpstr>Why is Cyber Wicked?</vt:lpstr>
      <vt:lpstr>Suggested Approaches</vt:lpstr>
      <vt:lpstr>Perspectives on Wicked Risks</vt:lpstr>
      <vt:lpstr>Dynamics of Cyber Environment</vt:lpstr>
      <vt:lpstr>Current Attempts to Tame Cyber</vt:lpstr>
      <vt:lpstr>Current Attempts to Tame Cyber</vt:lpstr>
      <vt:lpstr>First a Look at Liability Laws</vt:lpstr>
      <vt:lpstr>First a Look at Liability Laws</vt:lpstr>
      <vt:lpstr>First a Look at Liability Laws </vt:lpstr>
      <vt:lpstr>Enter the New Regulatory Effort </vt:lpstr>
      <vt:lpstr>What we believe software is…</vt:lpstr>
      <vt:lpstr>What software really is…</vt:lpstr>
      <vt:lpstr>The real game…</vt:lpstr>
      <vt:lpstr>Current Attempts to Tame Cyber</vt:lpstr>
      <vt:lpstr>Current Attempts to Tame Cyber</vt:lpstr>
      <vt:lpstr>PowerPoint Presentation</vt:lpstr>
      <vt:lpstr>Treaties, Laws, Norms, Codes of Conduct, Standards…Prototypes for Cyber?</vt:lpstr>
      <vt:lpstr>Treaties, Laws, Norms, Codes of Conduct, Standards for Cyber?</vt:lpstr>
      <vt:lpstr>Capacity Building &amp;  Information Sharing</vt:lpstr>
      <vt:lpstr>Maturity Models and Measures</vt:lpstr>
      <vt:lpstr>Major Mindset Change Needed</vt:lpstr>
      <vt:lpstr>Discussion: How to Progress Cyber Risk Management?</vt:lpstr>
      <vt:lpstr>PowerPoint Presentation</vt:lpstr>
      <vt:lpstr>Norms for Whom, What?</vt:lpstr>
      <vt:lpstr>Many Overlapping Efforts</vt:lpstr>
      <vt:lpstr>UN First Committee’s Dual Efforts</vt:lpstr>
      <vt:lpstr>Moving Forward</vt:lpstr>
      <vt:lpstr>2015 GGE Report – 11 norms</vt:lpstr>
      <vt:lpstr> Stimson’s Cyber Program,  including  Recorded Events:  https://www.stimson.org/program/cyber/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 Decker</dc:creator>
  <cp:lastModifiedBy>Debra Decker</cp:lastModifiedBy>
  <cp:revision>16</cp:revision>
  <cp:lastPrinted>2023-12-10T02:27:58Z</cp:lastPrinted>
  <dcterms:created xsi:type="dcterms:W3CDTF">2020-12-16T18:37:14Z</dcterms:created>
  <dcterms:modified xsi:type="dcterms:W3CDTF">2023-12-14T16:08:07Z</dcterms:modified>
</cp:coreProperties>
</file>