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57" r:id="rId6"/>
    <p:sldId id="258" r:id="rId7"/>
    <p:sldId id="261" r:id="rId8"/>
    <p:sldId id="265" r:id="rId9"/>
    <p:sldId id="256" r:id="rId10"/>
    <p:sldId id="259" r:id="rId11"/>
    <p:sldId id="260" r:id="rId12"/>
    <p:sldId id="26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2B9D30-8ABA-4608-B0FA-09EE6F3AD95F}" v="30" dt="2020-05-11T17:32:23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95633-754D-49D8-A5E6-D3E8B853B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CF2B6C-5D88-423A-A898-B9AA7E1BF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12CB9-95A0-416A-9F76-286047AE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F2AD-55F0-478D-B68F-9EDE825EABE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D9F0F-E0A3-48EF-B13A-98F754248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BDB67-E014-4D90-92F7-AA082F7B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E57F-7CDD-4507-9954-D17DBF58B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9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E764-73AE-4900-8A4A-371D73519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9AF81-2D72-4687-B40C-764F9B707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05C3B-3540-414C-A6BB-7231C3AD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F2AD-55F0-478D-B68F-9EDE825EABE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566EF-E433-4A49-A96A-994985D7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F42E0-1519-4527-9AB4-5D5BA732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E57F-7CDD-4507-9954-D17DBF58B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6BC15-D7F1-4459-8698-B246EAAFC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CC8ED-E2E8-4DB8-87BB-275694FF4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F2630-497B-49B2-BFBF-65DEAD19D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F2AD-55F0-478D-B68F-9EDE825EABE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8F2C9-DB23-464E-8944-606C6D6B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873DD-6496-4168-BD40-EF2FEA39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E57F-7CDD-4507-9954-D17DBF58B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9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0641-A03D-4B37-A410-0C091FC8F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4A95-52E7-4062-B3FE-C65BD6829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E4D6D-3CE6-4CA5-9559-532FD860E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F2AD-55F0-478D-B68F-9EDE825EABE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6831E-76A9-45D7-A11E-C0A6EAC35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C9C2B-3D9E-4F21-9B6B-4F221163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E57F-7CDD-4507-9954-D17DBF58B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2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2A86F-13EB-43A0-84EE-3B458722F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C2FEC-FAC7-4325-A921-04663DB60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78802-7798-40E0-99B3-CCF71E217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F2AD-55F0-478D-B68F-9EDE825EABE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4447B-479E-414C-A083-2CA085834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B7B26-4DE7-42BD-A4B9-363580C6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E57F-7CDD-4507-9954-D17DBF58B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7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CF00-B962-400F-BE98-1EE8F889A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FC8E4-3DCD-47B1-BEDB-761C3DB5A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D95C3-8A98-4DBC-A000-4C76C5EDE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2A5F3-B59D-4518-AD8D-82ECF766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F2AD-55F0-478D-B68F-9EDE825EABE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AE821-0EB7-4D1A-8DE0-54C6B9AF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0F79E-54A9-4B2B-8BD4-ECBAC6B7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E57F-7CDD-4507-9954-D17DBF58B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0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E673-F496-46CA-975E-F8486B9D4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6D8C4-EC9C-4C91-BE59-27D4CC6CB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0E790-FA2E-4F27-AD91-7F0EA4108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65658F-2306-40D0-AC16-7F1AFBAF6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56C95C-4C4C-4322-81D9-B4A8A85D14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722C6-0295-439A-8107-3C9CCA26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F2AD-55F0-478D-B68F-9EDE825EABE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95862C-4B21-4161-8EC5-7B8AD156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55AE4-D267-4780-9B56-09B389A4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E57F-7CDD-4507-9954-D17DBF58B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8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CC8F-93B3-4505-8462-80E9BC23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C2612-2136-46BC-8841-D2753FEEC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F2AD-55F0-478D-B68F-9EDE825EABE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0E1622-4767-41B5-BE18-3A597BC5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EFCEF-515D-45B9-95EC-24FADDDC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E57F-7CDD-4507-9954-D17DBF58B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7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29A03A-A7A4-48CF-9C43-49DA3598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F2AD-55F0-478D-B68F-9EDE825EABE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B649BE-05FE-4F21-9FC8-872EC48B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AA3CA-72BA-4E06-A94C-843BC8BD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E57F-7CDD-4507-9954-D17DBF58B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7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319CA-6DBF-45CB-A6DE-EF36F8BA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07B1-CD33-493F-80A2-ECE584A51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F995B-7595-4C5E-8100-562818B9B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72FFB-765C-4DF6-97BD-C737FC490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F2AD-55F0-478D-B68F-9EDE825EABE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82606-DD30-41A4-990C-97EFB8F0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D75D8-5633-408B-A24D-3A602C03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E57F-7CDD-4507-9954-D17DBF58B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1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F36A4-83DF-40FE-81D5-1F84E433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1B422-7651-4D07-8BF3-F4F4DAB42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EE287-19EB-4BAA-A103-9FD9E729A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731B8-2893-4348-B140-DFB0E38AB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F2AD-55F0-478D-B68F-9EDE825EABE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9E1DB-2FA5-4BC3-8EC9-D41BF44B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B690D-2BC0-4EA4-8A3F-181C2620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E57F-7CDD-4507-9954-D17DBF58B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5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98624F-14A9-4345-A257-3C116F26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2202F-2C7F-438A-8E01-48C59285D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F0E36-22AF-4C9E-91B5-0AD91DBF8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8F2AD-55F0-478D-B68F-9EDE825EABE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5924D-4E46-4582-9A8D-7FD4667A1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2DB70-A9BE-4051-9C3C-B33EE4CA7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6E57F-7CDD-4507-9954-D17DBF58B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1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816C-F8B4-405A-A929-B346C14DF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85" y="686572"/>
            <a:ext cx="1113219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THE ROLE OF THE U.S. GUN MARKET IN SMALL ARMS TRAFFICKING TO MEXICO AND CENTRAL AMERICA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BD0D31-706B-4DE4-BE0B-4E5A6E9A2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60" y="5699327"/>
            <a:ext cx="2608976" cy="472101"/>
          </a:xfrm>
          <a:prstGeom prst="rect">
            <a:avLst/>
          </a:prstGeom>
        </p:spPr>
      </p:pic>
      <p:pic>
        <p:nvPicPr>
          <p:cNvPr id="6" name="Picture 5" descr="A group of people in a store&#10;&#10;Description automatically generated">
            <a:extLst>
              <a:ext uri="{FF2B5EF4-FFF2-40B4-BE49-F238E27FC236}">
                <a16:creationId xmlns:a16="http://schemas.microsoft.com/office/drawing/2014/main" id="{77C409F6-F5BF-4774-ABE0-E6D37C84D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77895"/>
            <a:ext cx="6216242" cy="4144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CC8B6D-18A2-40A2-804A-994B6CA85120}"/>
              </a:ext>
            </a:extLst>
          </p:cNvPr>
          <p:cNvSpPr txBox="1"/>
          <p:nvPr/>
        </p:nvSpPr>
        <p:spPr>
          <a:xfrm>
            <a:off x="9940954" y="4845865"/>
            <a:ext cx="133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May 2020</a:t>
            </a:r>
          </a:p>
        </p:txBody>
      </p:sp>
    </p:spTree>
    <p:extLst>
      <p:ext uri="{BB962C8B-B14F-4D97-AF65-F5344CB8AC3E}">
        <p14:creationId xmlns:p14="http://schemas.microsoft.com/office/powerpoint/2010/main" val="34047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D43C3-E667-4321-ACD5-695A764A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7227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THE MAJORITY OF THE 183 TRAFFICKING CASES ANALYZED INVOLVED STRAW BUYERS ACQUIRING GUNS FROM LICENSED DEALERS</a:t>
            </a: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endParaRPr lang="en-US" sz="2400" b="1" dirty="0"/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94A69237-4211-40D9-9075-E9A1D2FBD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47" y="3214383"/>
            <a:ext cx="7761905" cy="2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680134-20AB-4116-8C4B-3C6367383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724" y="-67112"/>
            <a:ext cx="9236059" cy="6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35E0BB-4D48-488A-B0E1-6D8FC30B0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355" y="0"/>
            <a:ext cx="9027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8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8356-7104-466F-949D-539C636B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8782"/>
            <a:ext cx="10515600" cy="200947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VPC ANALYSIS OF 183 FEDERAL CROSS-BORDER GUN TRAFFICKING PROSECUTIONS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EC0984-D2C7-45FC-ADB3-89B4EF224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41" y="1139962"/>
            <a:ext cx="4966282" cy="559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2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BA3F-4F47-4A89-A49D-835630D16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7780"/>
            <a:ext cx="10515600" cy="218952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ANYONE WHO CAN PASS A BACKGROUND CHECK CAN BUILD THEIR OWN ARMY WITH FIREARMS AND ACCESSORIES READILY AVAILABLE AT U.S. GUN STORES</a:t>
            </a:r>
          </a:p>
        </p:txBody>
      </p:sp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142F41CC-0D6D-4B35-A3A0-AF68CB813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70" y="1825221"/>
            <a:ext cx="10112913" cy="497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FD117E-5987-40D4-8B88-7A67E53E9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2" y="365125"/>
            <a:ext cx="11618752" cy="1325563"/>
          </a:xfrm>
        </p:spPr>
        <p:txBody>
          <a:bodyPr>
            <a:normAutofit/>
          </a:bodyPr>
          <a:lstStyle/>
          <a:p>
            <a:r>
              <a:rPr lang="en-US" sz="2400" b="1" dirty="0"/>
              <a:t>TYPES OF WEAPONS PREFERRED BY TRAFFICKERS—AK-TYPE AND AR-TYPE RIFLES AND PISTOLS</a:t>
            </a:r>
          </a:p>
        </p:txBody>
      </p:sp>
      <p:pic>
        <p:nvPicPr>
          <p:cNvPr id="6" name="Picture 5" descr="A close up of a gun&#10;&#10;Description automatically generated">
            <a:extLst>
              <a:ext uri="{FF2B5EF4-FFF2-40B4-BE49-F238E27FC236}">
                <a16:creationId xmlns:a16="http://schemas.microsoft.com/office/drawing/2014/main" id="{5F8D5990-A725-4B8E-8E62-C4D4060D1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6" y="1820102"/>
            <a:ext cx="5491954" cy="1736830"/>
          </a:xfrm>
          <a:prstGeom prst="rect">
            <a:avLst/>
          </a:prstGeom>
        </p:spPr>
      </p:pic>
      <p:pic>
        <p:nvPicPr>
          <p:cNvPr id="8" name="Picture 7" descr="A close up of a gun&#10;&#10;Description automatically generated">
            <a:extLst>
              <a:ext uri="{FF2B5EF4-FFF2-40B4-BE49-F238E27FC236}">
                <a16:creationId xmlns:a16="http://schemas.microsoft.com/office/drawing/2014/main" id="{C5019DC3-6E37-4FE8-B875-66990E27F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8" y="4269996"/>
            <a:ext cx="5663485" cy="1666928"/>
          </a:xfrm>
          <a:prstGeom prst="rect">
            <a:avLst/>
          </a:prstGeom>
        </p:spPr>
      </p:pic>
      <p:pic>
        <p:nvPicPr>
          <p:cNvPr id="10" name="Picture 9" descr="A close up of a gun&#10;&#10;Description automatically generated">
            <a:extLst>
              <a:ext uri="{FF2B5EF4-FFF2-40B4-BE49-F238E27FC236}">
                <a16:creationId xmlns:a16="http://schemas.microsoft.com/office/drawing/2014/main" id="{CFFE86DB-9189-4E16-8A4B-BF85B8815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142" y="4230544"/>
            <a:ext cx="4423993" cy="2211997"/>
          </a:xfrm>
          <a:prstGeom prst="rect">
            <a:avLst/>
          </a:prstGeom>
        </p:spPr>
      </p:pic>
      <p:pic>
        <p:nvPicPr>
          <p:cNvPr id="12" name="Picture 11" descr="A close up of a gun&#10;&#10;Description automatically generated">
            <a:extLst>
              <a:ext uri="{FF2B5EF4-FFF2-40B4-BE49-F238E27FC236}">
                <a16:creationId xmlns:a16="http://schemas.microsoft.com/office/drawing/2014/main" id="{A5C446FE-0C28-4DF1-8E08-38A178F75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30" y="1312566"/>
            <a:ext cx="3682767" cy="262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5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B338-5272-4389-9ADD-C159F3CA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/>
              <a:t>TYPES OF WEAPONS PREFERRED BY TRAFFICKERS—50 CALIBER RIFLES</a:t>
            </a:r>
            <a:endParaRPr lang="en-US" sz="2400" dirty="0"/>
          </a:p>
        </p:txBody>
      </p:sp>
      <p:pic>
        <p:nvPicPr>
          <p:cNvPr id="6" name="Picture 5" descr="A picture containing toy, table, air, sitting&#10;&#10;Description automatically generated">
            <a:extLst>
              <a:ext uri="{FF2B5EF4-FFF2-40B4-BE49-F238E27FC236}">
                <a16:creationId xmlns:a16="http://schemas.microsoft.com/office/drawing/2014/main" id="{CBB7AD5D-BCAF-4BE2-A301-A120D1918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2" y="2087457"/>
            <a:ext cx="4165835" cy="4165835"/>
          </a:xfrm>
          <a:prstGeom prst="rect">
            <a:avLst/>
          </a:prstGeom>
        </p:spPr>
      </p:pic>
      <p:pic>
        <p:nvPicPr>
          <p:cNvPr id="8" name="Picture 7" descr="A gun sitting on top of a wooden pole&#10;&#10;Description automatically generated">
            <a:extLst>
              <a:ext uri="{FF2B5EF4-FFF2-40B4-BE49-F238E27FC236}">
                <a16:creationId xmlns:a16="http://schemas.microsoft.com/office/drawing/2014/main" id="{7D187542-DEDD-46D0-A68A-FE0BA3905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32" y="2092355"/>
            <a:ext cx="6241408" cy="416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0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33D86-A5C8-4D66-A9F5-A0F276255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/>
              <a:t>TYPES OF WEAPONS PREFERRED BY TRAFFICKERS—”ARMOR-PIERCING” AND OTHER SEMIAUTOMATIC PISTOLS</a:t>
            </a:r>
            <a:endParaRPr lang="en-US" sz="2400" dirty="0"/>
          </a:p>
        </p:txBody>
      </p:sp>
      <p:pic>
        <p:nvPicPr>
          <p:cNvPr id="8" name="Picture 7" descr="A close up of a gun&#10;&#10;Description automatically generated">
            <a:extLst>
              <a:ext uri="{FF2B5EF4-FFF2-40B4-BE49-F238E27FC236}">
                <a16:creationId xmlns:a16="http://schemas.microsoft.com/office/drawing/2014/main" id="{668F489B-83B3-4D34-B78D-30669C4E4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0" y="2171019"/>
            <a:ext cx="5714286" cy="4047619"/>
          </a:xfrm>
          <a:prstGeom prst="rect">
            <a:avLst/>
          </a:prstGeom>
        </p:spPr>
      </p:pic>
      <p:pic>
        <p:nvPicPr>
          <p:cNvPr id="10" name="Picture 9" descr="A close up of a gun&#10;&#10;Description automatically generated">
            <a:extLst>
              <a:ext uri="{FF2B5EF4-FFF2-40B4-BE49-F238E27FC236}">
                <a16:creationId xmlns:a16="http://schemas.microsoft.com/office/drawing/2014/main" id="{19D5D858-0B3B-47F2-AB00-F824D1EE8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40" y="1562765"/>
            <a:ext cx="5436065" cy="543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0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B2CC-7ED0-41BD-A7C7-FD89D5D7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28" y="-83889"/>
            <a:ext cx="11140580" cy="170710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TRENDS IN TYPES OF WEAPONS PREFERRED BY TRAFFICKERS—”80 PERCENT” RECEIVERS, LARGE QUANITITIES OF AMMUNITION, AND LARGE-CAPACITY MAGAZINES </a:t>
            </a:r>
            <a:endParaRPr lang="en-US" sz="2400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348715A-C7F3-442F-B960-BC788D33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0" y="1423850"/>
            <a:ext cx="4320599" cy="5211844"/>
          </a:xfrm>
          <a:prstGeom prst="rect">
            <a:avLst/>
          </a:prstGeom>
        </p:spPr>
      </p:pic>
      <p:pic>
        <p:nvPicPr>
          <p:cNvPr id="10" name="Picture 9" descr="A picture containing luggage, indoor, suitcase, table&#10;&#10;Description automatically generated">
            <a:extLst>
              <a:ext uri="{FF2B5EF4-FFF2-40B4-BE49-F238E27FC236}">
                <a16:creationId xmlns:a16="http://schemas.microsoft.com/office/drawing/2014/main" id="{CB1B3DF1-ADD0-44CC-B1EC-9C2982F52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17" y="4121665"/>
            <a:ext cx="5788319" cy="2514029"/>
          </a:xfrm>
          <a:prstGeom prst="rect">
            <a:avLst/>
          </a:prstGeom>
        </p:spPr>
      </p:pic>
      <p:pic>
        <p:nvPicPr>
          <p:cNvPr id="14" name="Picture 13" descr="A display in a room&#10;&#10;Description automatically generated">
            <a:extLst>
              <a:ext uri="{FF2B5EF4-FFF2-40B4-BE49-F238E27FC236}">
                <a16:creationId xmlns:a16="http://schemas.microsoft.com/office/drawing/2014/main" id="{D60BBD03-CCE3-47BC-A014-FFB34870E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01" y="1423850"/>
            <a:ext cx="4608353" cy="259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31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669AD792DFC34EABDEFA39B9A2C8B3" ma:contentTypeVersion="9" ma:contentTypeDescription="Create a new document." ma:contentTypeScope="" ma:versionID="c74682c382f3fd81a8c790daaf572f7b">
  <xsd:schema xmlns:xsd="http://www.w3.org/2001/XMLSchema" xmlns:xs="http://www.w3.org/2001/XMLSchema" xmlns:p="http://schemas.microsoft.com/office/2006/metadata/properties" xmlns:ns3="665d39cc-7b6b-4b9f-b10d-2ac5df08538a" targetNamespace="http://schemas.microsoft.com/office/2006/metadata/properties" ma:root="true" ma:fieldsID="f85601465f769eb5b7414db6c607b1e9" ns3:_="">
    <xsd:import namespace="665d39cc-7b6b-4b9f-b10d-2ac5df0853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d39cc-7b6b-4b9f-b10d-2ac5df0853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C86D73-2B11-4270-9B1D-BB264E77B8E4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65d39cc-7b6b-4b9f-b10d-2ac5df08538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246BE9-AF14-417B-B495-0273C34169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5d39cc-7b6b-4b9f-b10d-2ac5df0853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7DD0DC-EBAC-4B12-BCAE-EE02F8764B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6054</TotalTime>
  <Words>137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ROLE OF THE U.S. GUN MARKET IN SMALL ARMS TRAFFICKING TO MEXICO AND CENTRAL AMERICA</vt:lpstr>
      <vt:lpstr>PowerPoint Presentation</vt:lpstr>
      <vt:lpstr>PowerPoint Presentation</vt:lpstr>
      <vt:lpstr>VPC ANALYSIS OF 183 FEDERAL CROSS-BORDER GUN TRAFFICKING PROSECUTIONS</vt:lpstr>
      <vt:lpstr>ANYONE WHO CAN PASS A BACKGROUND CHECK CAN BUILD THEIR OWN ARMY WITH FIREARMS AND ACCESSORIES READILY AVAILABLE AT U.S. GUN STORES</vt:lpstr>
      <vt:lpstr>TYPES OF WEAPONS PREFERRED BY TRAFFICKERS—AK-TYPE AND AR-TYPE RIFLES AND PISTOLS</vt:lpstr>
      <vt:lpstr>TYPES OF WEAPONS PREFERRED BY TRAFFICKERS—50 CALIBER RIFLES</vt:lpstr>
      <vt:lpstr>TYPES OF WEAPONS PREFERRED BY TRAFFICKERS—”ARMOR-PIERCING” AND OTHER SEMIAUTOMATIC PISTOLS</vt:lpstr>
      <vt:lpstr>TRENDS IN TYPES OF WEAPONS PREFERRED BY TRAFFICKERS—”80 PERCENT” RECEIVERS, LARGE QUANITITIES OF AMMUNITION, AND LARGE-CAPACITY MAGAZINES </vt:lpstr>
      <vt:lpstr>THE MAJORITY OF THE 183 TRAFFICKING CASES ANALYZED INVOLVED STRAW BUYERS ACQUIRING GUNS FROM LICENSED DEALERS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Rand</dc:creator>
  <cp:lastModifiedBy>Kristen Rand</cp:lastModifiedBy>
  <cp:revision>4</cp:revision>
  <dcterms:created xsi:type="dcterms:W3CDTF">2020-05-07T17:29:33Z</dcterms:created>
  <dcterms:modified xsi:type="dcterms:W3CDTF">2020-05-13T15:16:15Z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0x01010093669AD792DFC34EABDEFA39B9A2C8B3</vt:lpwstr>
  </property>
</Properties>
</file>